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4" r:id="rId2"/>
    <p:sldId id="265" r:id="rId3"/>
    <p:sldId id="266" r:id="rId4"/>
    <p:sldId id="257" r:id="rId5"/>
    <p:sldId id="268" r:id="rId6"/>
    <p:sldId id="277" r:id="rId7"/>
    <p:sldId id="269" r:id="rId8"/>
    <p:sldId id="270" r:id="rId9"/>
    <p:sldId id="280" r:id="rId10"/>
    <p:sldId id="278" r:id="rId11"/>
    <p:sldId id="279" r:id="rId12"/>
    <p:sldId id="271" r:id="rId13"/>
    <p:sldId id="273" r:id="rId14"/>
    <p:sldId id="274" r:id="rId15"/>
    <p:sldId id="272" r:id="rId16"/>
    <p:sldId id="281" r:id="rId17"/>
    <p:sldId id="259" r:id="rId18"/>
    <p:sldId id="261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A6A4"/>
    <a:srgbClr val="1AB8BC"/>
    <a:srgbClr val="17A2A9"/>
    <a:srgbClr val="6EE1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C7112-4115-455D-A65F-2C25EE4AA4B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04F18-C8F8-4A47-BCD7-4BA649358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82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4075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8702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7793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6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32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07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6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60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94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18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2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49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614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4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5F734E9-24DF-48E0-B30E-CEEA4C075CCD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9603E18-DC43-46B0-B8E5-0AA74BD09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1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Gk66mvzhzE" TargetMode="Externa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IbYaqd1a_I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A5409A-EC04-4621-A38C-02783B7D29DB}"/>
              </a:ext>
            </a:extLst>
          </p:cNvPr>
          <p:cNvSpPr/>
          <p:nvPr/>
        </p:nvSpPr>
        <p:spPr>
          <a:xfrm>
            <a:off x="2649198" y="3077289"/>
            <a:ext cx="6983074" cy="1299400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509378-56DD-46AC-879D-7916E76BBCBF}"/>
              </a:ext>
            </a:extLst>
          </p:cNvPr>
          <p:cNvSpPr/>
          <p:nvPr/>
        </p:nvSpPr>
        <p:spPr>
          <a:xfrm>
            <a:off x="0" y="5200651"/>
            <a:ext cx="12192000" cy="1695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70D85D-ADF3-4B5F-8762-C88CA3FBA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JUSTICE PROJECT PAKISTAN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DC6FA-0535-4163-BBB6-8FA811419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0415" y="3083906"/>
            <a:ext cx="8741665" cy="14812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3600" dirty="0"/>
              <a:t> </a:t>
            </a:r>
            <a:r>
              <a:rPr lang="en-IN" sz="2700" dirty="0">
                <a:solidFill>
                  <a:schemeClr val="bg1"/>
                </a:solidFill>
              </a:rPr>
              <a:t>THE MOST VULNERABLE PRISONERS </a:t>
            </a:r>
          </a:p>
          <a:p>
            <a:pPr marL="0" indent="0" algn="ctr">
              <a:buNone/>
            </a:pPr>
            <a:r>
              <a:rPr lang="en-IN" sz="2700" dirty="0">
                <a:solidFill>
                  <a:schemeClr val="bg1"/>
                </a:solidFill>
              </a:rPr>
              <a:t>FACING THE HARSHEST PUNISHMENTS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2765B7-39CE-48FC-B8B8-17018BDA7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236" y="5299413"/>
            <a:ext cx="2486025" cy="15966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C4B70C-4657-4574-829D-4A090C00F1DE}"/>
              </a:ext>
            </a:extLst>
          </p:cNvPr>
          <p:cNvSpPr txBox="1"/>
          <p:nvPr/>
        </p:nvSpPr>
        <p:spPr>
          <a:xfrm>
            <a:off x="4509856" y="2467992"/>
            <a:ext cx="3266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pc="60" dirty="0"/>
              <a:t>REPRESENTING</a:t>
            </a:r>
            <a:endParaRPr lang="en-US" spc="60" dirty="0"/>
          </a:p>
        </p:txBody>
      </p:sp>
    </p:spTree>
    <p:extLst>
      <p:ext uri="{BB962C8B-B14F-4D97-AF65-F5344CB8AC3E}">
        <p14:creationId xmlns:p14="http://schemas.microsoft.com/office/powerpoint/2010/main" val="416504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7D975A7-E2AC-4AF0-B688-2EE8710987E3}"/>
              </a:ext>
            </a:extLst>
          </p:cNvPr>
          <p:cNvSpPr/>
          <p:nvPr/>
        </p:nvSpPr>
        <p:spPr>
          <a:xfrm>
            <a:off x="1923475" y="3198181"/>
            <a:ext cx="8268090" cy="1070399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74208B-149A-4EB1-9AD4-67DB58E0B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03053"/>
            <a:ext cx="7729728" cy="1188720"/>
          </a:xfrm>
        </p:spPr>
        <p:txBody>
          <a:bodyPr/>
          <a:lstStyle/>
          <a:p>
            <a:r>
              <a:rPr lang="en-US" dirty="0"/>
              <a:t>WHO DO WE REPRESENT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3227C-200A-4BA4-8571-4CD0F0D71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3475" y="2105084"/>
            <a:ext cx="8357045" cy="210135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IN" sz="2400" dirty="0"/>
              <a:t>The Justice Project Society, commonly referred to as </a:t>
            </a:r>
            <a:r>
              <a:rPr lang="en-IN" sz="2400" b="1" dirty="0"/>
              <a:t>Justice Project Pakistan (JPP)</a:t>
            </a:r>
            <a:r>
              <a:rPr lang="en-IN" sz="2400" dirty="0"/>
              <a:t>, represents the most vulnerable Pakistani prisoners facing the harshest punishments at home and abroad,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IN" sz="2400" dirty="0">
                <a:solidFill>
                  <a:schemeClr val="bg1"/>
                </a:solidFill>
              </a:rPr>
              <a:t>including those facing the </a:t>
            </a:r>
            <a:r>
              <a:rPr lang="en-IN" sz="2400" b="1" dirty="0">
                <a:solidFill>
                  <a:schemeClr val="bg1"/>
                </a:solidFill>
              </a:rPr>
              <a:t>death penalty, mentally ill prisoners,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IN" sz="2400" b="1" dirty="0">
                <a:solidFill>
                  <a:schemeClr val="bg1"/>
                </a:solidFill>
              </a:rPr>
              <a:t>victims of police torture, and overseas Pakistani prisoners</a:t>
            </a:r>
            <a:r>
              <a:rPr lang="en-IN" sz="24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B10797-D117-4BD0-84B1-978C8E217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431" y="4505325"/>
            <a:ext cx="1364510" cy="16539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1DBD5E-6989-48E1-A31B-230D5C6A4655}"/>
              </a:ext>
            </a:extLst>
          </p:cNvPr>
          <p:cNvSpPr txBox="1"/>
          <p:nvPr/>
        </p:nvSpPr>
        <p:spPr>
          <a:xfrm>
            <a:off x="942975" y="6070489"/>
            <a:ext cx="2257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cap="all" spc="200" dirty="0">
                <a:solidFill>
                  <a:srgbClr val="262626"/>
                </a:solidFill>
                <a:ea typeface="+mj-ea"/>
                <a:cs typeface="+mj-cs"/>
              </a:rPr>
              <a:t>DEATH PENALTY</a:t>
            </a:r>
            <a:endParaRPr lang="en-US" sz="10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66CC4E-0208-48A6-8A6F-B0F46628D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905" y="4505325"/>
            <a:ext cx="1364511" cy="16539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D28A70-0409-4959-9BAF-03242D40B604}"/>
              </a:ext>
            </a:extLst>
          </p:cNvPr>
          <p:cNvSpPr txBox="1"/>
          <p:nvPr/>
        </p:nvSpPr>
        <p:spPr>
          <a:xfrm>
            <a:off x="3412447" y="6070488"/>
            <a:ext cx="2257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cap="all" spc="200" dirty="0">
                <a:solidFill>
                  <a:srgbClr val="262626"/>
                </a:solidFill>
                <a:ea typeface="+mj-ea"/>
                <a:cs typeface="+mj-cs"/>
              </a:rPr>
              <a:t>MENTALLY ILL PRISONERS</a:t>
            </a:r>
            <a:endParaRPr lang="en-US" sz="10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2BD95C-7938-4C3A-A1E5-9B359D22F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376" y="4570423"/>
            <a:ext cx="1364512" cy="16539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BAD693-D7B5-44B6-AA61-1C7DEC1A97FA}"/>
              </a:ext>
            </a:extLst>
          </p:cNvPr>
          <p:cNvSpPr txBox="1"/>
          <p:nvPr/>
        </p:nvSpPr>
        <p:spPr>
          <a:xfrm>
            <a:off x="5869919" y="6070488"/>
            <a:ext cx="2257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cap="all" spc="200" dirty="0">
                <a:solidFill>
                  <a:srgbClr val="262626"/>
                </a:solidFill>
                <a:ea typeface="+mj-ea"/>
                <a:cs typeface="+mj-cs"/>
              </a:rPr>
              <a:t>POLICE TORTURE VICTIMS</a:t>
            </a:r>
            <a:endParaRPr lang="en-US" sz="10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FE14320-A59A-4405-9868-A4388DD6B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007" y="4570423"/>
            <a:ext cx="1364513" cy="16539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9ABEB6C-9D75-4EF5-BF7E-61E4BC20D248}"/>
              </a:ext>
            </a:extLst>
          </p:cNvPr>
          <p:cNvSpPr txBox="1"/>
          <p:nvPr/>
        </p:nvSpPr>
        <p:spPr>
          <a:xfrm>
            <a:off x="8341548" y="6070488"/>
            <a:ext cx="2473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cap="all" spc="200" dirty="0">
                <a:solidFill>
                  <a:srgbClr val="262626"/>
                </a:solidFill>
                <a:ea typeface="+mj-ea"/>
                <a:cs typeface="+mj-cs"/>
              </a:rPr>
              <a:t>OVERSEAS PAKISTANI PRISONERS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562057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D6834C5-3652-44A3-88D6-8715999EAC9D}"/>
              </a:ext>
            </a:extLst>
          </p:cNvPr>
          <p:cNvSpPr/>
          <p:nvPr/>
        </p:nvSpPr>
        <p:spPr>
          <a:xfrm>
            <a:off x="8024626" y="4254662"/>
            <a:ext cx="2165452" cy="369332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45F895-DF2B-412F-AB52-84B3F35BABB8}"/>
              </a:ext>
            </a:extLst>
          </p:cNvPr>
          <p:cNvSpPr/>
          <p:nvPr/>
        </p:nvSpPr>
        <p:spPr>
          <a:xfrm>
            <a:off x="4936437" y="4280675"/>
            <a:ext cx="2165452" cy="369332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5AB2B1-592A-4EC1-9932-AC42A6D0572D}"/>
              </a:ext>
            </a:extLst>
          </p:cNvPr>
          <p:cNvSpPr/>
          <p:nvPr/>
        </p:nvSpPr>
        <p:spPr>
          <a:xfrm>
            <a:off x="1923208" y="4282314"/>
            <a:ext cx="2165452" cy="369332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8A0A6E-977D-4B17-AAE0-3C99AC10F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619409"/>
            <a:ext cx="7729728" cy="1188720"/>
          </a:xfrm>
        </p:spPr>
        <p:txBody>
          <a:bodyPr/>
          <a:lstStyle/>
          <a:p>
            <a:r>
              <a:rPr lang="en-US" dirty="0"/>
              <a:t>OUR APPROACH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A5695B-8852-4195-83D9-855F925BA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1" y="2263803"/>
            <a:ext cx="8942325" cy="178846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7A1300-AECE-477D-BFEE-4CC3509C6347}"/>
              </a:ext>
            </a:extLst>
          </p:cNvPr>
          <p:cNvSpPr txBox="1"/>
          <p:nvPr/>
        </p:nvSpPr>
        <p:spPr>
          <a:xfrm>
            <a:off x="2132329" y="4275595"/>
            <a:ext cx="1747211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cap="all" spc="200" dirty="0">
                <a:solidFill>
                  <a:schemeClr val="bg1"/>
                </a:solidFill>
                <a:ea typeface="+mj-ea"/>
                <a:cs typeface="+mj-cs"/>
              </a:rPr>
              <a:t>LITIGATE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5F0804-3C47-481C-B26D-4DF435255A92}"/>
              </a:ext>
            </a:extLst>
          </p:cNvPr>
          <p:cNvSpPr txBox="1"/>
          <p:nvPr/>
        </p:nvSpPr>
        <p:spPr>
          <a:xfrm>
            <a:off x="4899328" y="4282314"/>
            <a:ext cx="2257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cap="all" spc="200" dirty="0">
                <a:solidFill>
                  <a:schemeClr val="bg1"/>
                </a:solidFill>
                <a:ea typeface="+mj-ea"/>
                <a:cs typeface="+mj-cs"/>
              </a:rPr>
              <a:t>COMMUNICATE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31D6C7-343C-44AE-84CC-4100E7B8FBDF}"/>
              </a:ext>
            </a:extLst>
          </p:cNvPr>
          <p:cNvSpPr txBox="1"/>
          <p:nvPr/>
        </p:nvSpPr>
        <p:spPr>
          <a:xfrm>
            <a:off x="7962483" y="4254662"/>
            <a:ext cx="2257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cap="all" spc="200" dirty="0">
                <a:solidFill>
                  <a:schemeClr val="bg1"/>
                </a:solidFill>
                <a:ea typeface="+mj-ea"/>
                <a:cs typeface="+mj-cs"/>
              </a:rPr>
              <a:t>ADVOCATE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D08E90-2E0D-49F8-A94B-99B5039E0032}"/>
              </a:ext>
            </a:extLst>
          </p:cNvPr>
          <p:cNvSpPr txBox="1"/>
          <p:nvPr/>
        </p:nvSpPr>
        <p:spPr>
          <a:xfrm>
            <a:off x="1627064" y="4805234"/>
            <a:ext cx="27229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Led by lawyers and investigators, our legal team carries out strategic litigation pursuing cases on behalf of individuals with the potential to bring systemic change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4E6C2E-5F75-4C36-B6A3-9C44EBBCCAAB}"/>
              </a:ext>
            </a:extLst>
          </p:cNvPr>
          <p:cNvSpPr txBox="1"/>
          <p:nvPr/>
        </p:nvSpPr>
        <p:spPr>
          <a:xfrm>
            <a:off x="4433761" y="4805234"/>
            <a:ext cx="28066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1600" dirty="0"/>
              <a:t>Our communications team devises rigorous media campaigns and public events directed towards changing the public perception about the death penalty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D4E6AA-28C2-4AED-BFA3-A897B49F5E5F}"/>
              </a:ext>
            </a:extLst>
          </p:cNvPr>
          <p:cNvSpPr txBox="1"/>
          <p:nvPr/>
        </p:nvSpPr>
        <p:spPr>
          <a:xfrm>
            <a:off x="7864438" y="4805234"/>
            <a:ext cx="24858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Fierce domestic and international advocacy campaigns with the potential to bring systemic change are carried out by our advocacy team</a:t>
            </a:r>
          </a:p>
        </p:txBody>
      </p:sp>
    </p:spTree>
    <p:extLst>
      <p:ext uri="{BB962C8B-B14F-4D97-AF65-F5344CB8AC3E}">
        <p14:creationId xmlns:p14="http://schemas.microsoft.com/office/powerpoint/2010/main" val="3787585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368BEF3-2A65-46D7-9150-AC23349FC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28361"/>
            <a:ext cx="7729728" cy="1188720"/>
          </a:xfrm>
        </p:spPr>
        <p:txBody>
          <a:bodyPr>
            <a:normAutofit/>
          </a:bodyPr>
          <a:lstStyle/>
          <a:p>
            <a:r>
              <a:rPr lang="en-US" sz="3600" dirty="0"/>
              <a:t>Problems we see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25ADF7-8AA0-4F3E-B8B9-2A8BC4DA7465}"/>
              </a:ext>
            </a:extLst>
          </p:cNvPr>
          <p:cNvSpPr txBox="1">
            <a:spLocks/>
          </p:cNvSpPr>
          <p:nvPr/>
        </p:nvSpPr>
        <p:spPr>
          <a:xfrm>
            <a:off x="995368" y="2094800"/>
            <a:ext cx="7234232" cy="4875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/>
              <a:t>One of the largest reported death rows in the world</a:t>
            </a:r>
            <a:endParaRPr lang="en-US" sz="1050" b="1" dirty="0">
              <a:latin typeface="+mn-lt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D0E2B26-FCB7-43AC-A082-5A1DAEE91593}"/>
              </a:ext>
            </a:extLst>
          </p:cNvPr>
          <p:cNvSpPr/>
          <p:nvPr/>
        </p:nvSpPr>
        <p:spPr>
          <a:xfrm>
            <a:off x="8891591" y="1934952"/>
            <a:ext cx="2042011" cy="2042011"/>
          </a:xfrm>
          <a:prstGeom prst="ellipse">
            <a:avLst/>
          </a:prstGeom>
          <a:solidFill>
            <a:srgbClr val="12A6A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397B0F-C7DE-4608-A6C8-94CDD826F7F0}"/>
              </a:ext>
            </a:extLst>
          </p:cNvPr>
          <p:cNvSpPr txBox="1"/>
          <p:nvPr/>
        </p:nvSpPr>
        <p:spPr>
          <a:xfrm>
            <a:off x="9145838" y="2241538"/>
            <a:ext cx="15496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PAKISTAN’S CURRENT DEATH ROW POPULATION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8C1562-5147-4345-8D0A-723A271E752F}"/>
              </a:ext>
            </a:extLst>
          </p:cNvPr>
          <p:cNvSpPr txBox="1"/>
          <p:nvPr/>
        </p:nvSpPr>
        <p:spPr>
          <a:xfrm>
            <a:off x="9038859" y="2898122"/>
            <a:ext cx="1767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4,688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F3286E-ED68-4D5D-B93A-0D79ECB38079}"/>
              </a:ext>
            </a:extLst>
          </p:cNvPr>
          <p:cNvSpPr/>
          <p:nvPr/>
        </p:nvSpPr>
        <p:spPr>
          <a:xfrm>
            <a:off x="7354864" y="3772776"/>
            <a:ext cx="2042011" cy="2042011"/>
          </a:xfrm>
          <a:prstGeom prst="ellipse">
            <a:avLst/>
          </a:prstGeom>
          <a:solidFill>
            <a:srgbClr val="12A6A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566B04-1686-4FD8-BD27-8E5C4D36C20C}"/>
              </a:ext>
            </a:extLst>
          </p:cNvPr>
          <p:cNvSpPr txBox="1"/>
          <p:nvPr/>
        </p:nvSpPr>
        <p:spPr>
          <a:xfrm>
            <a:off x="7354864" y="4723296"/>
            <a:ext cx="20222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PEOPLE EXECUTED IN PAKISTAN SINCE DECEMBER 2014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93EAC2-F2B4-4FD1-BCA1-BC5D16EF365D}"/>
              </a:ext>
            </a:extLst>
          </p:cNvPr>
          <p:cNvSpPr txBox="1"/>
          <p:nvPr/>
        </p:nvSpPr>
        <p:spPr>
          <a:xfrm>
            <a:off x="7482352" y="4111647"/>
            <a:ext cx="1767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rial Black" panose="020B0A04020102020204" pitchFamily="34" charset="0"/>
              </a:rPr>
              <a:t>500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1EBE8EE-742D-405E-AED3-7501B75AEDB0}"/>
              </a:ext>
            </a:extLst>
          </p:cNvPr>
          <p:cNvSpPr txBox="1">
            <a:spLocks/>
          </p:cNvSpPr>
          <p:nvPr/>
        </p:nvSpPr>
        <p:spPr>
          <a:xfrm>
            <a:off x="971546" y="2940162"/>
            <a:ext cx="5346455" cy="3693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/>
              <a:t>Wrongful convictions and executions:</a:t>
            </a:r>
            <a:endParaRPr lang="en-US" sz="200" b="1" dirty="0"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DA3848-3681-4300-A1DA-598532135A50}"/>
              </a:ext>
            </a:extLst>
          </p:cNvPr>
          <p:cNvSpPr txBox="1"/>
          <p:nvPr/>
        </p:nvSpPr>
        <p:spPr>
          <a:xfrm>
            <a:off x="1556227" y="340059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A6A4"/>
                </a:solidFill>
              </a:rPr>
              <a:t>—</a:t>
            </a:r>
            <a:r>
              <a:rPr lang="en-US" dirty="0"/>
              <a:t> Juveniles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F0C22F-B80D-4795-BD0E-F3C01B428965}"/>
              </a:ext>
            </a:extLst>
          </p:cNvPr>
          <p:cNvSpPr txBox="1"/>
          <p:nvPr/>
        </p:nvSpPr>
        <p:spPr>
          <a:xfrm>
            <a:off x="2927827" y="3400598"/>
            <a:ext cx="2370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A6A4"/>
                </a:solidFill>
              </a:rPr>
              <a:t>—</a:t>
            </a:r>
            <a:r>
              <a:rPr lang="en-US" dirty="0"/>
              <a:t>  </a:t>
            </a:r>
            <a:r>
              <a:rPr lang="en-US" dirty="0" smtClean="0"/>
              <a:t>   Mentally</a:t>
            </a:r>
            <a:r>
              <a:rPr lang="en-US" dirty="0"/>
              <a:t> Ill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CE0B44-758B-44FC-8EF8-66F275B3AA73}"/>
              </a:ext>
            </a:extLst>
          </p:cNvPr>
          <p:cNvSpPr txBox="1"/>
          <p:nvPr/>
        </p:nvSpPr>
        <p:spPr>
          <a:xfrm>
            <a:off x="4931008" y="340059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A6A4"/>
                </a:solidFill>
              </a:rPr>
              <a:t>—</a:t>
            </a:r>
            <a:r>
              <a:rPr lang="en-US" dirty="0"/>
              <a:t> Police Torture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A138F22-5326-49A6-B775-F30DED2EC31C}"/>
              </a:ext>
            </a:extLst>
          </p:cNvPr>
          <p:cNvSpPr txBox="1">
            <a:spLocks/>
          </p:cNvSpPr>
          <p:nvPr/>
        </p:nvSpPr>
        <p:spPr>
          <a:xfrm>
            <a:off x="994253" y="3893538"/>
            <a:ext cx="5948086" cy="8176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/>
              <a:t>Systemic issues in the legal system leading to miscarriages of justice</a:t>
            </a:r>
            <a:endParaRPr lang="en-US" sz="200" b="1" dirty="0"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5D9CD1-4394-48F3-9C65-253392531690}"/>
              </a:ext>
            </a:extLst>
          </p:cNvPr>
          <p:cNvSpPr txBox="1"/>
          <p:nvPr/>
        </p:nvSpPr>
        <p:spPr>
          <a:xfrm>
            <a:off x="1556227" y="4794179"/>
            <a:ext cx="666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A6A4"/>
                </a:solidFill>
              </a:rPr>
              <a:t>—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Use Of Torture, Illegal </a:t>
            </a:r>
            <a:r>
              <a:rPr lang="en-US" dirty="0" smtClean="0"/>
              <a:t>Detentions 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4987A8-7BFF-4E83-A7D4-E5E6638FCC52}"/>
              </a:ext>
            </a:extLst>
          </p:cNvPr>
          <p:cNvSpPr txBox="1"/>
          <p:nvPr/>
        </p:nvSpPr>
        <p:spPr>
          <a:xfrm>
            <a:off x="1546702" y="5223977"/>
            <a:ext cx="666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A6A4"/>
                </a:solidFill>
              </a:rPr>
              <a:t>—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Inadequate Assistance Of Counsel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76C96D-A2A9-4D42-93B3-664425D52F0E}"/>
              </a:ext>
            </a:extLst>
          </p:cNvPr>
          <p:cNvSpPr txBox="1"/>
          <p:nvPr/>
        </p:nvSpPr>
        <p:spPr>
          <a:xfrm>
            <a:off x="1556227" y="5676331"/>
            <a:ext cx="666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A6A4"/>
                </a:solidFill>
              </a:rPr>
              <a:t>— </a:t>
            </a:r>
            <a:r>
              <a:rPr lang="en-US" dirty="0"/>
              <a:t>No Sentencing/Mitigation Guidelines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B97498-0658-4F21-99E6-43208B0AB9E0}"/>
              </a:ext>
            </a:extLst>
          </p:cNvPr>
          <p:cNvSpPr txBox="1"/>
          <p:nvPr/>
        </p:nvSpPr>
        <p:spPr>
          <a:xfrm>
            <a:off x="1556227" y="6077979"/>
            <a:ext cx="666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A6A4"/>
                </a:solidFill>
              </a:rPr>
              <a:t>—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Post-conviction Reviews Seldom Reviewed By The Supreme Court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1140A07-3403-4B94-8840-941B0B5F4AA2}"/>
              </a:ext>
            </a:extLst>
          </p:cNvPr>
          <p:cNvSpPr/>
          <p:nvPr/>
        </p:nvSpPr>
        <p:spPr>
          <a:xfrm>
            <a:off x="742950" y="2324100"/>
            <a:ext cx="101107" cy="101107"/>
          </a:xfrm>
          <a:prstGeom prst="ellips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2A6A4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E232548-7D6E-44ED-8C35-E6747963D9D8}"/>
              </a:ext>
            </a:extLst>
          </p:cNvPr>
          <p:cNvSpPr/>
          <p:nvPr/>
        </p:nvSpPr>
        <p:spPr>
          <a:xfrm>
            <a:off x="742950" y="3074274"/>
            <a:ext cx="101107" cy="101107"/>
          </a:xfrm>
          <a:prstGeom prst="ellips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6F78EC3-2697-4E57-9877-061E8D7E0537}"/>
              </a:ext>
            </a:extLst>
          </p:cNvPr>
          <p:cNvSpPr/>
          <p:nvPr/>
        </p:nvSpPr>
        <p:spPr>
          <a:xfrm>
            <a:off x="742950" y="4199585"/>
            <a:ext cx="101107" cy="101107"/>
          </a:xfrm>
          <a:prstGeom prst="ellips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41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E7B2552-467D-45EB-9D9C-A4C54B87FB1D}"/>
              </a:ext>
            </a:extLst>
          </p:cNvPr>
          <p:cNvSpPr/>
          <p:nvPr/>
        </p:nvSpPr>
        <p:spPr>
          <a:xfrm>
            <a:off x="9096648" y="2050564"/>
            <a:ext cx="2249007" cy="2249007"/>
          </a:xfrm>
          <a:prstGeom prst="ellipse">
            <a:avLst/>
          </a:prstGeom>
          <a:solidFill>
            <a:srgbClr val="12A6A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AB8BC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72967D-E63D-47C1-ABD6-547EA5B4CD72}"/>
              </a:ext>
            </a:extLst>
          </p:cNvPr>
          <p:cNvSpPr txBox="1"/>
          <p:nvPr/>
        </p:nvSpPr>
        <p:spPr>
          <a:xfrm>
            <a:off x="8640928" y="2432883"/>
            <a:ext cx="3160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EVERY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94075C-75CE-45AE-B15B-79F1CF9E2BBC}"/>
              </a:ext>
            </a:extLst>
          </p:cNvPr>
          <p:cNvSpPr txBox="1"/>
          <p:nvPr/>
        </p:nvSpPr>
        <p:spPr>
          <a:xfrm>
            <a:off x="8942767" y="2672092"/>
            <a:ext cx="255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7</a:t>
            </a:r>
            <a:r>
              <a:rPr lang="en-US" sz="2800" baseline="30000" dirty="0"/>
              <a:t>th</a:t>
            </a:r>
            <a:r>
              <a:rPr lang="en-US" sz="2800" dirty="0"/>
              <a:t> PERSON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5C21D7-649C-40B4-A827-63420AF922F1}"/>
              </a:ext>
            </a:extLst>
          </p:cNvPr>
          <p:cNvSpPr txBox="1"/>
          <p:nvPr/>
        </p:nvSpPr>
        <p:spPr>
          <a:xfrm>
            <a:off x="8640928" y="3125349"/>
            <a:ext cx="3160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SENTENCED TO DEATH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IN THE WORLD IS A</a:t>
            </a:r>
          </a:p>
          <a:p>
            <a:pPr algn="ctr"/>
            <a:r>
              <a:rPr lang="en-US" sz="2000" dirty="0"/>
              <a:t>PAKISTANI</a:t>
            </a:r>
            <a:endParaRPr lang="en-US" sz="1600" dirty="0"/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87910F97-F885-4876-8C7F-BAA5A649C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28360"/>
            <a:ext cx="7729728" cy="1278505"/>
          </a:xfrm>
        </p:spPr>
        <p:txBody>
          <a:bodyPr>
            <a:normAutofit/>
          </a:bodyPr>
          <a:lstStyle/>
          <a:p>
            <a:r>
              <a:rPr lang="en-US" sz="3600" dirty="0"/>
              <a:t>‘COUNTING THE CONDEMNED’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B24C024-74ED-44B5-8242-7A506EA39B73}"/>
              </a:ext>
            </a:extLst>
          </p:cNvPr>
          <p:cNvSpPr/>
          <p:nvPr/>
        </p:nvSpPr>
        <p:spPr>
          <a:xfrm>
            <a:off x="7677701" y="4299571"/>
            <a:ext cx="2249007" cy="2249007"/>
          </a:xfrm>
          <a:prstGeom prst="ellipse">
            <a:avLst/>
          </a:prstGeom>
          <a:solidFill>
            <a:srgbClr val="12A6A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577B72-7EEE-4E9F-97A4-64FB4E9060A8}"/>
              </a:ext>
            </a:extLst>
          </p:cNvPr>
          <p:cNvSpPr txBox="1"/>
          <p:nvPr/>
        </p:nvSpPr>
        <p:spPr>
          <a:xfrm>
            <a:off x="7221981" y="4681890"/>
            <a:ext cx="3160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EVERY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15A0BD-DEBC-49B9-8FEC-539DCBDB66C7}"/>
              </a:ext>
            </a:extLst>
          </p:cNvPr>
          <p:cNvSpPr txBox="1"/>
          <p:nvPr/>
        </p:nvSpPr>
        <p:spPr>
          <a:xfrm>
            <a:off x="7523820" y="4921099"/>
            <a:ext cx="255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8</a:t>
            </a:r>
            <a:r>
              <a:rPr lang="en-US" sz="2800" baseline="30000" dirty="0"/>
              <a:t>th</a:t>
            </a:r>
            <a:r>
              <a:rPr lang="en-US" sz="2800" dirty="0"/>
              <a:t> PERSON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D72CF6-974D-483F-B3DA-6988CDF99944}"/>
              </a:ext>
            </a:extLst>
          </p:cNvPr>
          <p:cNvSpPr txBox="1"/>
          <p:nvPr/>
        </p:nvSpPr>
        <p:spPr>
          <a:xfrm>
            <a:off x="7221981" y="5374356"/>
            <a:ext cx="3160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EXECUTED IN THE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WORLD IS A</a:t>
            </a:r>
          </a:p>
          <a:p>
            <a:pPr algn="ctr"/>
            <a:r>
              <a:rPr lang="en-US" sz="2000" dirty="0"/>
              <a:t>PAKISTANI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78F24A-3648-4CA6-B944-D5535F6BE4E4}"/>
              </a:ext>
            </a:extLst>
          </p:cNvPr>
          <p:cNvSpPr txBox="1"/>
          <p:nvPr/>
        </p:nvSpPr>
        <p:spPr>
          <a:xfrm>
            <a:off x="2644805" y="1323476"/>
            <a:ext cx="6902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2A6A4"/>
                </a:solidFill>
              </a:rPr>
              <a:t>JPP’s Yearly Data Analysis of Pakistan’s Use of the Death Penalty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80FAA7-88F1-43EA-97C0-1F3D3E6D2D53}"/>
              </a:ext>
            </a:extLst>
          </p:cNvPr>
          <p:cNvSpPr txBox="1">
            <a:spLocks/>
          </p:cNvSpPr>
          <p:nvPr/>
        </p:nvSpPr>
        <p:spPr>
          <a:xfrm>
            <a:off x="973083" y="2122155"/>
            <a:ext cx="7327537" cy="4255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/>
              <a:t>Since 2004, Pakistan has sentenced </a:t>
            </a:r>
            <a:r>
              <a:rPr lang="en-US" sz="1800" b="1" dirty="0"/>
              <a:t>almost one person a day to death</a:t>
            </a:r>
            <a:endParaRPr lang="en-US" sz="1800" b="1" dirty="0">
              <a:latin typeface="+mn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53E2E12-1D67-47B6-B6A4-EA39B71D6C19}"/>
              </a:ext>
            </a:extLst>
          </p:cNvPr>
          <p:cNvSpPr/>
          <p:nvPr/>
        </p:nvSpPr>
        <p:spPr>
          <a:xfrm>
            <a:off x="718096" y="2301700"/>
            <a:ext cx="101107" cy="101107"/>
          </a:xfrm>
          <a:prstGeom prst="ellips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D303CB3-210A-4CC8-ACA2-64C6614A2990}"/>
              </a:ext>
            </a:extLst>
          </p:cNvPr>
          <p:cNvSpPr txBox="1">
            <a:spLocks/>
          </p:cNvSpPr>
          <p:nvPr/>
        </p:nvSpPr>
        <p:spPr>
          <a:xfrm>
            <a:off x="973083" y="2663738"/>
            <a:ext cx="6941359" cy="10410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/>
              <a:t>Pakistan’s use of the death penalty is among the harshest in the world, accounting </a:t>
            </a:r>
            <a:r>
              <a:rPr lang="en-US" sz="1800" b="1" dirty="0"/>
              <a:t>for 26% of the world’s death row</a:t>
            </a:r>
            <a:r>
              <a:rPr lang="en-US" sz="1800" dirty="0"/>
              <a:t>, 13% of global executions, 14% of worldwide death sentences</a:t>
            </a:r>
            <a:endParaRPr lang="en-US" sz="1800" dirty="0">
              <a:latin typeface="+mn-lt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02A8B56-D4AB-4DE2-BA06-1FB9186195A0}"/>
              </a:ext>
            </a:extLst>
          </p:cNvPr>
          <p:cNvSpPr/>
          <p:nvPr/>
        </p:nvSpPr>
        <p:spPr>
          <a:xfrm>
            <a:off x="718096" y="2939205"/>
            <a:ext cx="101107" cy="101107"/>
          </a:xfrm>
          <a:prstGeom prst="ellips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1D4D8417-3F77-4CB2-9AFA-6E2095F84CBA}"/>
              </a:ext>
            </a:extLst>
          </p:cNvPr>
          <p:cNvSpPr txBox="1">
            <a:spLocks/>
          </p:cNvSpPr>
          <p:nvPr/>
        </p:nvSpPr>
        <p:spPr>
          <a:xfrm>
            <a:off x="973083" y="3774629"/>
            <a:ext cx="6941359" cy="10410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/>
              <a:t>Since 2014, </a:t>
            </a:r>
            <a:r>
              <a:rPr lang="en-US" sz="1800" b="1" dirty="0"/>
              <a:t>the Supreme Court of Pakistan has overturned </a:t>
            </a:r>
          </a:p>
          <a:p>
            <a:pPr algn="l"/>
            <a:r>
              <a:rPr lang="en-US" sz="1800" b="1" dirty="0"/>
              <a:t>85% of death sentences </a:t>
            </a:r>
            <a:r>
              <a:rPr lang="en-US" sz="1800" dirty="0"/>
              <a:t>on the basis of flawed investigations and </a:t>
            </a:r>
          </a:p>
          <a:p>
            <a:pPr algn="l"/>
            <a:r>
              <a:rPr lang="en-US" sz="1800" dirty="0"/>
              <a:t>mistrials reducing the death row population significantly</a:t>
            </a:r>
            <a:endParaRPr lang="en-US" sz="1800" dirty="0">
              <a:latin typeface="+mn-l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C288A79-04A7-4AE7-9784-045D404CEAA0}"/>
              </a:ext>
            </a:extLst>
          </p:cNvPr>
          <p:cNvSpPr/>
          <p:nvPr/>
        </p:nvSpPr>
        <p:spPr>
          <a:xfrm>
            <a:off x="718096" y="4050096"/>
            <a:ext cx="101107" cy="101107"/>
          </a:xfrm>
          <a:prstGeom prst="ellips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48AD0CCE-6771-43C2-B352-C1181CD4292E}"/>
              </a:ext>
            </a:extLst>
          </p:cNvPr>
          <p:cNvSpPr txBox="1">
            <a:spLocks/>
          </p:cNvSpPr>
          <p:nvPr/>
        </p:nvSpPr>
        <p:spPr>
          <a:xfrm>
            <a:off x="973083" y="4885521"/>
            <a:ext cx="6941359" cy="729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/>
              <a:t>A person has to spend on average </a:t>
            </a:r>
            <a:r>
              <a:rPr lang="en-US" sz="1800" b="1" dirty="0"/>
              <a:t>11 years on death row </a:t>
            </a:r>
          </a:p>
          <a:p>
            <a:pPr algn="l"/>
            <a:r>
              <a:rPr lang="en-US" sz="1800" dirty="0"/>
              <a:t>before execution or acquittal.</a:t>
            </a:r>
            <a:endParaRPr lang="en-US" sz="1800" dirty="0">
              <a:latin typeface="+mn-lt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F505324-1A6C-4ED4-9B88-DE63DFCAE499}"/>
              </a:ext>
            </a:extLst>
          </p:cNvPr>
          <p:cNvSpPr/>
          <p:nvPr/>
        </p:nvSpPr>
        <p:spPr>
          <a:xfrm flipV="1">
            <a:off x="718096" y="5160987"/>
            <a:ext cx="101107" cy="120876"/>
          </a:xfrm>
          <a:prstGeom prst="ellips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68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1"/>
          <p:cNvSpPr/>
          <p:nvPr/>
        </p:nvSpPr>
        <p:spPr>
          <a:xfrm>
            <a:off x="506866" y="890138"/>
            <a:ext cx="11186369" cy="6042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Pakistan has signed 7 of the 9 core UN HR treaties and is reviewed by the Treaty Bodies</a:t>
            </a:r>
            <a:endParaRPr dirty="0"/>
          </a:p>
          <a:p>
            <a:pPr marL="228600" marR="0" lvl="1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28600" marR="0" lvl="1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28600" marR="0" lvl="1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28600" marR="0" lvl="1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Under Article 6(2) of the International Covenant on Civil and Political Rights, a “sentence of death may be imposed only for the most serious crimes”. </a:t>
            </a:r>
            <a:endParaRPr sz="2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UN Human Rights Committee in its review of the Initial Report of the Government of Pakistan asked it to ensure that: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“The death penalty </a:t>
            </a:r>
            <a:r>
              <a:rPr lang="en-US" sz="2000" b="1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is provided only for the “ most serious crimes ” involving intentional killing</a:t>
            </a:r>
            <a:r>
              <a:rPr lang="en-US" sz="20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; it is never mandatory; pardon or commutation of the sentence is available in </a:t>
            </a:r>
            <a:r>
              <a:rPr lang="en-US" sz="2000" b="1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all cases</a:t>
            </a:r>
            <a:r>
              <a:rPr lang="en-US" sz="20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, regardless of the crime committed; and it is never imposed in violation of the Covenant, including in the absence of fair trial procedures…….”” (para 18(a)</a:t>
            </a:r>
            <a:endParaRPr sz="2000" i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31800" marR="0" lvl="2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98" name="Google Shape;198;p21"/>
          <p:cNvGrpSpPr/>
          <p:nvPr/>
        </p:nvGrpSpPr>
        <p:grpSpPr>
          <a:xfrm>
            <a:off x="1278944" y="1239948"/>
            <a:ext cx="8640909" cy="2092037"/>
            <a:chOff x="4326" y="0"/>
            <a:chExt cx="8640909" cy="2092037"/>
          </a:xfrm>
        </p:grpSpPr>
        <p:sp>
          <p:nvSpPr>
            <p:cNvPr id="199" name="Google Shape;199;p21"/>
            <p:cNvSpPr/>
            <p:nvPr/>
          </p:nvSpPr>
          <p:spPr>
            <a:xfrm>
              <a:off x="1296785" y="0"/>
              <a:ext cx="7348450" cy="20920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BDF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1"/>
            <p:cNvSpPr/>
            <p:nvPr/>
          </p:nvSpPr>
          <p:spPr>
            <a:xfrm>
              <a:off x="4326" y="627611"/>
              <a:ext cx="2081104" cy="836814"/>
            </a:xfrm>
            <a:prstGeom prst="roundRect">
              <a:avLst>
                <a:gd name="adj" fmla="val 16667"/>
              </a:avLst>
            </a:prstGeom>
            <a:solidFill>
              <a:srgbClr val="F5A21B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1"/>
            <p:cNvSpPr txBox="1"/>
            <p:nvPr/>
          </p:nvSpPr>
          <p:spPr>
            <a:xfrm>
              <a:off x="45176" y="668461"/>
              <a:ext cx="1999404" cy="7551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UN Committee on the Rights of the Child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March 2016 </a:t>
              </a:r>
              <a:endParaRPr/>
            </a:p>
          </p:txBody>
        </p:sp>
        <p:sp>
          <p:nvSpPr>
            <p:cNvPr id="202" name="Google Shape;202;p21"/>
            <p:cNvSpPr/>
            <p:nvPr/>
          </p:nvSpPr>
          <p:spPr>
            <a:xfrm>
              <a:off x="2189486" y="627611"/>
              <a:ext cx="2081104" cy="836814"/>
            </a:xfrm>
            <a:prstGeom prst="roundRect">
              <a:avLst>
                <a:gd name="adj" fmla="val 16667"/>
              </a:avLst>
            </a:prstGeom>
            <a:solidFill>
              <a:srgbClr val="F5A21B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1"/>
            <p:cNvSpPr txBox="1"/>
            <p:nvPr/>
          </p:nvSpPr>
          <p:spPr>
            <a:xfrm>
              <a:off x="2230336" y="668461"/>
              <a:ext cx="1999404" cy="7551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Human Rights Committee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July 2017 </a:t>
              </a:r>
              <a:endParaRPr/>
            </a:p>
          </p:txBody>
        </p:sp>
        <p:sp>
          <p:nvSpPr>
            <p:cNvPr id="204" name="Google Shape;204;p21"/>
            <p:cNvSpPr/>
            <p:nvPr/>
          </p:nvSpPr>
          <p:spPr>
            <a:xfrm>
              <a:off x="4374645" y="627611"/>
              <a:ext cx="2081104" cy="836814"/>
            </a:xfrm>
            <a:prstGeom prst="roundRect">
              <a:avLst>
                <a:gd name="adj" fmla="val 16667"/>
              </a:avLst>
            </a:prstGeom>
            <a:solidFill>
              <a:srgbClr val="F5A21B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1"/>
            <p:cNvSpPr txBox="1"/>
            <p:nvPr/>
          </p:nvSpPr>
          <p:spPr>
            <a:xfrm>
              <a:off x="4415495" y="668461"/>
              <a:ext cx="1999404" cy="7551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Universal Periodic Review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November 2017</a:t>
              </a:r>
              <a:endParaRPr/>
            </a:p>
          </p:txBody>
        </p:sp>
        <p:sp>
          <p:nvSpPr>
            <p:cNvPr id="206" name="Google Shape;206;p21"/>
            <p:cNvSpPr/>
            <p:nvPr/>
          </p:nvSpPr>
          <p:spPr>
            <a:xfrm>
              <a:off x="6559804" y="627611"/>
              <a:ext cx="2081104" cy="836814"/>
            </a:xfrm>
            <a:prstGeom prst="roundRect">
              <a:avLst>
                <a:gd name="adj" fmla="val 16667"/>
              </a:avLst>
            </a:prstGeom>
            <a:solidFill>
              <a:srgbClr val="F5A21B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1"/>
            <p:cNvSpPr txBox="1"/>
            <p:nvPr/>
          </p:nvSpPr>
          <p:spPr>
            <a:xfrm>
              <a:off x="6600654" y="668461"/>
              <a:ext cx="1999404" cy="7551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Review of the EU GSP+ Mechanism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February 2017</a:t>
              </a:r>
              <a:endParaRPr/>
            </a:p>
          </p:txBody>
        </p:sp>
      </p:grpSp>
      <p:sp>
        <p:nvSpPr>
          <p:cNvPr id="208" name="Google Shape;208;p21"/>
          <p:cNvSpPr/>
          <p:nvPr/>
        </p:nvSpPr>
        <p:spPr>
          <a:xfrm>
            <a:off x="793760" y="127062"/>
            <a:ext cx="96069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524C43"/>
                </a:solidFill>
                <a:latin typeface="Gill Sans"/>
                <a:ea typeface="Gill Sans"/>
                <a:cs typeface="Gill Sans"/>
                <a:sym typeface="Gill Sans"/>
              </a:rPr>
              <a:t>INTERNATIONAL OBLIGATIONS </a:t>
            </a:r>
            <a:endParaRPr sz="3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13162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BF0C1A04-16CF-4FB8-8784-560B941F4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28361"/>
            <a:ext cx="7729728" cy="1188720"/>
          </a:xfrm>
        </p:spPr>
        <p:txBody>
          <a:bodyPr>
            <a:normAutofit/>
          </a:bodyPr>
          <a:lstStyle/>
          <a:p>
            <a:r>
              <a:rPr lang="en-US" sz="3600" dirty="0"/>
              <a:t>WHO ARE WE EXECUTING?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646D4F-2100-4509-9F5A-C962E6093133}"/>
              </a:ext>
            </a:extLst>
          </p:cNvPr>
          <p:cNvSpPr/>
          <p:nvPr/>
        </p:nvSpPr>
        <p:spPr>
          <a:xfrm>
            <a:off x="721310" y="2837965"/>
            <a:ext cx="4785063" cy="646331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63B601-C008-41E5-B920-8AA7A80FCF92}"/>
              </a:ext>
            </a:extLst>
          </p:cNvPr>
          <p:cNvSpPr txBox="1"/>
          <p:nvPr/>
        </p:nvSpPr>
        <p:spPr>
          <a:xfrm>
            <a:off x="721311" y="2201662"/>
            <a:ext cx="47850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/>
              <a:t>While a majority of Pakistan's death row comprises of people accused of murder and related crimes,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5B09C7-960B-40D1-8A97-FF4145702EE1}"/>
              </a:ext>
            </a:extLst>
          </p:cNvPr>
          <p:cNvSpPr txBox="1"/>
          <p:nvPr/>
        </p:nvSpPr>
        <p:spPr>
          <a:xfrm>
            <a:off x="847817" y="2830829"/>
            <a:ext cx="453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Pakistan continues to sentence and execute people for crimes that do not cause death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58E0C5-7628-43BC-A223-558F6692DBBE}"/>
              </a:ext>
            </a:extLst>
          </p:cNvPr>
          <p:cNvCxnSpPr/>
          <p:nvPr/>
        </p:nvCxnSpPr>
        <p:spPr>
          <a:xfrm>
            <a:off x="6232121" y="2130641"/>
            <a:ext cx="0" cy="4234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AA384E4-4A23-4193-94F1-3915C020A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76" y="3650164"/>
            <a:ext cx="4649738" cy="24059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9B8327-6F2A-4150-8EA8-F15A711C5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59" y="3322671"/>
            <a:ext cx="3271627" cy="285774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335AF13-E6A3-439B-B1AE-8F2BD0FFD8F0}"/>
              </a:ext>
            </a:extLst>
          </p:cNvPr>
          <p:cNvSpPr/>
          <p:nvPr/>
        </p:nvSpPr>
        <p:spPr>
          <a:xfrm>
            <a:off x="6812131" y="2027675"/>
            <a:ext cx="4785063" cy="1043999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44C9D8-9514-4F94-BFE3-B84AC164D260}"/>
              </a:ext>
            </a:extLst>
          </p:cNvPr>
          <p:cNvSpPr txBox="1"/>
          <p:nvPr/>
        </p:nvSpPr>
        <p:spPr>
          <a:xfrm>
            <a:off x="6812128" y="2082685"/>
            <a:ext cx="4785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An analysis of 150 executions from 2015 indicates that civil disputes are a dominant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factor leading to homicides in Pakistan</a:t>
            </a:r>
          </a:p>
        </p:txBody>
      </p:sp>
    </p:spTree>
    <p:extLst>
      <p:ext uri="{BB962C8B-B14F-4D97-AF65-F5344CB8AC3E}">
        <p14:creationId xmlns:p14="http://schemas.microsoft.com/office/powerpoint/2010/main" val="254936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F27BBB-AB93-4A75-A045-4B35465A21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537" y="391759"/>
            <a:ext cx="4501081" cy="2876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8A5EE3-3AB7-4796-AD7F-990E04641D69}"/>
              </a:ext>
            </a:extLst>
          </p:cNvPr>
          <p:cNvSpPr txBox="1"/>
          <p:nvPr/>
        </p:nvSpPr>
        <p:spPr>
          <a:xfrm>
            <a:off x="781283" y="602732"/>
            <a:ext cx="40925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12A6A4"/>
                </a:solidFill>
              </a:rPr>
              <a:t>ABDUL BASIT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143DD6-8150-4E28-9554-855AE2638F9D}"/>
              </a:ext>
            </a:extLst>
          </p:cNvPr>
          <p:cNvSpPr txBox="1"/>
          <p:nvPr/>
        </p:nvSpPr>
        <p:spPr>
          <a:xfrm>
            <a:off x="781282" y="1205850"/>
            <a:ext cx="4092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 PARAPLEGIC ON DEATH ROW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1AF247-185F-4E8D-9344-0D1F09F862C5}"/>
              </a:ext>
            </a:extLst>
          </p:cNvPr>
          <p:cNvSpPr txBox="1"/>
          <p:nvPr/>
        </p:nvSpPr>
        <p:spPr>
          <a:xfrm>
            <a:off x="435064" y="1968548"/>
            <a:ext cx="566093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GB" sz="1900" dirty="0"/>
              <a:t>Convicted and sentenced to death in 2009 </a:t>
            </a:r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GB" sz="1900" dirty="0"/>
          </a:p>
          <a:p>
            <a:pPr marL="285750" indent="-285750" algn="just">
              <a:buClr>
                <a:srgbClr val="12A6A4"/>
              </a:buClr>
              <a:buSzPct val="111000"/>
              <a:buFont typeface="Arial" panose="020B0604020202020204" pitchFamily="34" charset="0"/>
              <a:buChar char="•"/>
            </a:pPr>
            <a:r>
              <a:rPr lang="en-GB" sz="1900" dirty="0"/>
              <a:t>Developed tuberculosis meningitis (TB) in the ‘punishment ward’ in Faisalabad Central Jail in 2010, and became paralysed due to inadequate medical attention</a:t>
            </a:r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GB" sz="1900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GB" sz="1900" dirty="0"/>
              <a:t>Pakistan’s Prison Rules provide no provision for the execution of a man unable to stand </a:t>
            </a:r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GB" sz="1900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GB" sz="1900" dirty="0"/>
              <a:t>Execution has been scheduled and stayed three times since 2015 </a:t>
            </a:r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GB" sz="1900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GB" sz="1900" dirty="0"/>
              <a:t>Currently on a stay which could be revoked at will </a:t>
            </a:r>
          </a:p>
          <a:p>
            <a:pPr marL="285750" indent="-285750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pic>
        <p:nvPicPr>
          <p:cNvPr id="8" name="Online Media 7" title="How do you hang a man who cannot stand?">
            <a:hlinkClick r:id="" action="ppaction://media"/>
            <a:extLst>
              <a:ext uri="{FF2B5EF4-FFF2-40B4-BE49-F238E27FC236}">
                <a16:creationId xmlns:a16="http://schemas.microsoft.com/office/drawing/2014/main" id="{5D8E8772-83B1-4367-B753-3BC335836E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684883" y="3869522"/>
            <a:ext cx="4616390" cy="25967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AB9BE5-02DB-412B-9AAE-F3494C17844D}"/>
              </a:ext>
            </a:extLst>
          </p:cNvPr>
          <p:cNvSpPr/>
          <p:nvPr/>
        </p:nvSpPr>
        <p:spPr>
          <a:xfrm>
            <a:off x="35514" y="349666"/>
            <a:ext cx="6533962" cy="146533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09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754" y="96982"/>
            <a:ext cx="7729728" cy="955963"/>
          </a:xfrm>
        </p:spPr>
        <p:txBody>
          <a:bodyPr/>
          <a:lstStyle/>
          <a:p>
            <a:r>
              <a:rPr lang="en-US" dirty="0" smtClean="0"/>
              <a:t>MENTALLY ILL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436" y="1316182"/>
            <a:ext cx="10335492" cy="5334000"/>
          </a:xfrm>
        </p:spPr>
        <p:txBody>
          <a:bodyPr/>
          <a:lstStyle/>
          <a:p>
            <a:pPr algn="just">
              <a:buFont typeface="+mj-lt"/>
              <a:buAutoNum type="arabicPeriod"/>
            </a:pPr>
            <a:r>
              <a:rPr lang="en-US" dirty="0" smtClean="0"/>
              <a:t>As per Chapter 34 </a:t>
            </a:r>
            <a:r>
              <a:rPr lang="en-US" dirty="0" err="1" smtClean="0"/>
              <a:t>CrPC</a:t>
            </a:r>
            <a:r>
              <a:rPr lang="en-US" dirty="0" smtClean="0"/>
              <a:t>, a mentally ill accused at trial stage, should be referred by the Judge to the Medical Board for mental health assessment.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1800" dirty="0" smtClean="0"/>
              <a:t>There is no set procedure for the Medical Board to follow. Assessments are often brief and rely only on a 5 minute consultation with the accused. Records, past history and interviews with family members are not considered. Therefore medical health assessment reports are very limited in content;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1800" dirty="0" smtClean="0"/>
              <a:t>Judges are very concerned regarding ‘opening floodgates’. There is no test to detect whether the accused is malingering. </a:t>
            </a:r>
          </a:p>
          <a:p>
            <a:pPr lvl="0" algn="just">
              <a:buFont typeface="+mj-lt"/>
              <a:buAutoNum type="arabicPeriod"/>
            </a:pPr>
            <a:r>
              <a:rPr lang="en-US" dirty="0" smtClean="0"/>
              <a:t>Chapter 18 of the Pakistan Prison Rules 1978, outlines the procedure for treatment of prisoners suspected of having mental illness. </a:t>
            </a:r>
            <a:r>
              <a:rPr lang="en-US" sz="1400" b="1" dirty="0" smtClean="0">
                <a:solidFill>
                  <a:srgbClr val="C00000"/>
                </a:solidFill>
              </a:rPr>
              <a:t>Rule </a:t>
            </a:r>
            <a:r>
              <a:rPr lang="en-US" sz="1400" b="1" dirty="0">
                <a:solidFill>
                  <a:srgbClr val="C00000"/>
                </a:solidFill>
              </a:rPr>
              <a:t>444 </a:t>
            </a:r>
            <a:r>
              <a:rPr lang="en-US" sz="1400" b="1" dirty="0"/>
              <a:t>Procedure in case of a convicted prisoner of unsound mind  --- </a:t>
            </a:r>
            <a:r>
              <a:rPr lang="en-US" sz="1400" dirty="0"/>
              <a:t>Whenever it appears to the </a:t>
            </a:r>
            <a:r>
              <a:rPr lang="en-US" sz="1400" dirty="0" smtClean="0"/>
              <a:t>Superintendent </a:t>
            </a:r>
            <a:r>
              <a:rPr lang="en-US" sz="1400" dirty="0"/>
              <a:t>that any convicted prisoner is of unsound mind, he shall, in the first instance, place the patient under </a:t>
            </a:r>
            <a:r>
              <a:rPr lang="en-US" sz="1400" dirty="0" smtClean="0"/>
              <a:t>the observation </a:t>
            </a:r>
            <a:r>
              <a:rPr lang="en-US" sz="1400" dirty="0"/>
              <a:t>of Medical Officer for a period of ten days. After the expiry of this period, the Medical Officer shall </a:t>
            </a:r>
            <a:r>
              <a:rPr lang="en-US" sz="1400" dirty="0" smtClean="0"/>
              <a:t>report </a:t>
            </a:r>
            <a:r>
              <a:rPr lang="en-US" sz="1400" dirty="0"/>
              <a:t>the result to the Superintendent. If the patient is found to be of unsound mind, a report regarding his case </a:t>
            </a:r>
            <a:r>
              <a:rPr lang="en-US" sz="1400" dirty="0" smtClean="0"/>
              <a:t>shall </a:t>
            </a:r>
            <a:r>
              <a:rPr lang="en-US" sz="1400" dirty="0"/>
              <a:t>be submitted to the Inspector-General for obtaining the orders of the Government for his removal to a mental </a:t>
            </a:r>
            <a:r>
              <a:rPr lang="en-US" sz="1400" dirty="0" smtClean="0"/>
              <a:t>hospital</a:t>
            </a:r>
            <a:r>
              <a:rPr lang="en-US" sz="1400" dirty="0"/>
              <a:t>. </a:t>
            </a:r>
            <a:endParaRPr lang="en-US" sz="1400" dirty="0" smtClean="0"/>
          </a:p>
          <a:p>
            <a:pPr lvl="0" algn="just">
              <a:buFont typeface="+mj-lt"/>
              <a:buAutoNum type="arabicPeriod"/>
            </a:pPr>
            <a:r>
              <a:rPr lang="en-US" dirty="0" smtClean="0"/>
              <a:t>Both the trial and prison </a:t>
            </a:r>
            <a:r>
              <a:rPr lang="en-US" dirty="0"/>
              <a:t>procedures are founded on the basis that the mental illness is temporary. Once treatment is administered, the accused can </a:t>
            </a:r>
            <a:r>
              <a:rPr lang="en-US" dirty="0" smtClean="0"/>
              <a:t>then </a:t>
            </a:r>
            <a:r>
              <a:rPr lang="en-US" dirty="0"/>
              <a:t>resume their </a:t>
            </a:r>
            <a:r>
              <a:rPr lang="en-US" dirty="0" smtClean="0"/>
              <a:t>trial or </a:t>
            </a:r>
            <a:r>
              <a:rPr lang="en-US" dirty="0"/>
              <a:t>return to death row and be executed. </a:t>
            </a:r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64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/>
          <p:nvPr/>
        </p:nvSpPr>
        <p:spPr>
          <a:xfrm>
            <a:off x="8808376" y="4628723"/>
            <a:ext cx="1966474" cy="1898680"/>
          </a:xfrm>
          <a:prstGeom prst="ellipse">
            <a:avLst/>
          </a:prstGeom>
          <a:solidFill>
            <a:srgbClr val="12A6A4"/>
          </a:soli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1" name="Google Shape;231;p24"/>
          <p:cNvSpPr/>
          <p:nvPr/>
        </p:nvSpPr>
        <p:spPr>
          <a:xfrm>
            <a:off x="8808376" y="3327923"/>
            <a:ext cx="1653750" cy="1596737"/>
          </a:xfrm>
          <a:prstGeom prst="ellipse">
            <a:avLst/>
          </a:prstGeom>
          <a:solidFill>
            <a:srgbClr val="12A6A4"/>
          </a:soli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2" name="Google Shape;232;p24"/>
          <p:cNvSpPr/>
          <p:nvPr/>
        </p:nvSpPr>
        <p:spPr>
          <a:xfrm>
            <a:off x="10220437" y="3647319"/>
            <a:ext cx="1900995" cy="1835458"/>
          </a:xfrm>
          <a:prstGeom prst="ellipse">
            <a:avLst/>
          </a:prstGeom>
          <a:solidFill>
            <a:srgbClr val="12A6A4"/>
          </a:soli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3" name="Google Shape;233;p24"/>
          <p:cNvSpPr/>
          <p:nvPr/>
        </p:nvSpPr>
        <p:spPr>
          <a:xfrm>
            <a:off x="9911891" y="2274335"/>
            <a:ext cx="1758907" cy="1698269"/>
          </a:xfrm>
          <a:prstGeom prst="ellipse">
            <a:avLst/>
          </a:prstGeom>
          <a:solidFill>
            <a:srgbClr val="12A6A4"/>
          </a:soli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4" name="Google Shape;234;p24"/>
          <p:cNvSpPr txBox="1">
            <a:spLocks noGrp="1"/>
          </p:cNvSpPr>
          <p:nvPr>
            <p:ph type="title"/>
          </p:nvPr>
        </p:nvSpPr>
        <p:spPr>
          <a:xfrm>
            <a:off x="4254500" y="61050"/>
            <a:ext cx="7274700" cy="8718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IMDAD ALI – </a:t>
            </a:r>
            <a:r>
              <a:rPr lang="en-US" i="1"/>
              <a:t>A BREAKTHROUGH CASE</a:t>
            </a:r>
            <a:endParaRPr i="1"/>
          </a:p>
        </p:txBody>
      </p:sp>
      <p:sp>
        <p:nvSpPr>
          <p:cNvPr id="235" name="Google Shape;235;p24"/>
          <p:cNvSpPr txBox="1"/>
          <p:nvPr/>
        </p:nvSpPr>
        <p:spPr>
          <a:xfrm>
            <a:off x="9813467" y="2815196"/>
            <a:ext cx="195575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Gill Sans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ALTERED 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Gill Sans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BEHAVIOUR</a:t>
            </a:r>
            <a:endParaRPr sz="11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6" name="Google Shape;236;p24"/>
          <p:cNvSpPr txBox="1"/>
          <p:nvPr/>
        </p:nvSpPr>
        <p:spPr>
          <a:xfrm>
            <a:off x="10042223" y="4303438"/>
            <a:ext cx="22574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AUDITORY HALLUCINATIONS</a:t>
            </a:r>
            <a:endParaRPr sz="105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7" name="Google Shape;237;p24"/>
          <p:cNvSpPr txBox="1"/>
          <p:nvPr/>
        </p:nvSpPr>
        <p:spPr>
          <a:xfrm>
            <a:off x="479393" y="2274321"/>
            <a:ext cx="6087000" cy="10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endParaRPr sz="16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8554860" y="3864682"/>
            <a:ext cx="21607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ill Sa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PERSECUTORY DELUSIONS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" name="Google Shape;239;p24"/>
          <p:cNvSpPr/>
          <p:nvPr/>
        </p:nvSpPr>
        <p:spPr>
          <a:xfrm>
            <a:off x="70568" y="5049594"/>
            <a:ext cx="6096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endParaRPr sz="1600" i="1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" name="Google Shape;240;p24"/>
          <p:cNvSpPr/>
          <p:nvPr/>
        </p:nvSpPr>
        <p:spPr>
          <a:xfrm>
            <a:off x="98259" y="4090100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/>
            </a:r>
            <a:b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" name="Google Shape;241;p24"/>
          <p:cNvSpPr/>
          <p:nvPr/>
        </p:nvSpPr>
        <p:spPr>
          <a:xfrm>
            <a:off x="8901831" y="5200890"/>
            <a:ext cx="179065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Gill Sans"/>
              <a:buNone/>
            </a:pPr>
            <a:r>
              <a:rPr lang="en-US"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NEWLY COINED WORDS,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Gill Sans"/>
              <a:buNone/>
            </a:pPr>
            <a:r>
              <a:rPr lang="en-US" sz="1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SUSPICIOUSNESS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2" name="Google Shape;242;p24"/>
          <p:cNvSpPr/>
          <p:nvPr/>
        </p:nvSpPr>
        <p:spPr>
          <a:xfrm>
            <a:off x="239045" y="2892574"/>
            <a:ext cx="7367275" cy="396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●"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Imdad’s case came into the limelight in 2016 when the Supreme Court dismissed his appeal stating that “schizophrenia is a curable disease” and not a mental illness. 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●"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Imdad has a history of mental illness from childhood. 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●"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His jail medical record reveals that he is suffering from psychotic symptoms later diagnosed as paranoid schizophrenia. “He had no insight into his illness” </a:t>
            </a:r>
            <a:r>
              <a:rPr lang="en-US" sz="1800" i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– Head of Department of Psychiatry, Nishter Hospital Multan</a:t>
            </a:r>
            <a:endParaRPr sz="1800" i="1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●"/>
            </a:pPr>
            <a:r>
              <a:rPr lang="en-US" sz="18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Execution stayed by the SC on grounds of mental illness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, ordered a special Med Board to evaluate him 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3" name="Google Shape;243;p24"/>
          <p:cNvSpPr txBox="1"/>
          <p:nvPr/>
        </p:nvSpPr>
        <p:spPr>
          <a:xfrm>
            <a:off x="4132929" y="1197977"/>
            <a:ext cx="5537544" cy="145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rPr lang="en-US" sz="16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JPP Investigated and litigated in the following:</a:t>
            </a:r>
            <a:endParaRPr/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rPr lang="en-US" sz="16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Trial Court: 2002</a:t>
            </a:r>
            <a:endParaRPr sz="1600" b="1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rPr lang="en-US" sz="16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High Court: 2008</a:t>
            </a:r>
            <a:endParaRPr sz="1600" b="1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ill Sans"/>
              <a:buNone/>
            </a:pPr>
            <a:r>
              <a:rPr lang="en-US" sz="16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Supreme Court: 2015</a:t>
            </a:r>
            <a:endParaRPr sz="1600" b="1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44" name="Google Shape;24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722" y="61051"/>
            <a:ext cx="3416573" cy="3070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259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JUVENILES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1) What is best practice regarding age determination protocols? Protocol is set out in legislation (Juvenile Justice System Act 2018), but practically not enforced.</a:t>
            </a:r>
          </a:p>
          <a:p>
            <a:r>
              <a:rPr lang="en-US" dirty="0" smtClean="0"/>
              <a:t>2) How to ensure that juveniles who are imprisoned are appropriately detained? The Prison Rules (1978) set out procedures (</a:t>
            </a:r>
            <a:r>
              <a:rPr lang="en-US" dirty="0" err="1" smtClean="0"/>
              <a:t>eg</a:t>
            </a:r>
            <a:r>
              <a:rPr lang="en-US" dirty="0" smtClean="0"/>
              <a:t>. Where possible, juveniles should be imprisoned in a separate juvenile jail – in practice, this does not happen)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8A5EE3-3AB7-4796-AD7F-990E04641D69}"/>
              </a:ext>
            </a:extLst>
          </p:cNvPr>
          <p:cNvSpPr txBox="1"/>
          <p:nvPr/>
        </p:nvSpPr>
        <p:spPr>
          <a:xfrm>
            <a:off x="639542" y="611611"/>
            <a:ext cx="5592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2A6A4"/>
                </a:solidFill>
              </a:rPr>
              <a:t>DEATH ROW’S CHILDREN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1AF247-185F-4E8D-9344-0D1F09F862C5}"/>
              </a:ext>
            </a:extLst>
          </p:cNvPr>
          <p:cNvSpPr txBox="1"/>
          <p:nvPr/>
        </p:nvSpPr>
        <p:spPr>
          <a:xfrm>
            <a:off x="352206" y="1582844"/>
            <a:ext cx="574379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dirty="0"/>
              <a:t>At least </a:t>
            </a:r>
            <a:r>
              <a:rPr lang="en-US" b="1" dirty="0"/>
              <a:t>6 juvenile offenders</a:t>
            </a:r>
            <a:r>
              <a:rPr lang="en-US" dirty="0"/>
              <a:t> executed despite legal prohibition</a:t>
            </a:r>
          </a:p>
          <a:p>
            <a:pPr algn="just">
              <a:buClr>
                <a:srgbClr val="12A6A4"/>
              </a:buClr>
              <a:buSzPct val="103000"/>
            </a:pPr>
            <a:endParaRPr lang="en-US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b="1" dirty="0"/>
              <a:t>Over 100’s of those on death row </a:t>
            </a:r>
            <a:r>
              <a:rPr lang="en-US" dirty="0"/>
              <a:t>sentenced for crimes committed as children </a:t>
            </a:r>
          </a:p>
          <a:p>
            <a:pPr algn="just">
              <a:buClr>
                <a:srgbClr val="12A6A4"/>
              </a:buClr>
              <a:buSzPct val="103000"/>
            </a:pPr>
            <a:endParaRPr lang="en-US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b="1" dirty="0"/>
              <a:t>Less than 34% births registered</a:t>
            </a:r>
            <a:r>
              <a:rPr lang="en-US" dirty="0"/>
              <a:t> and over 46% households have no form of registration</a:t>
            </a:r>
          </a:p>
          <a:p>
            <a:pPr algn="just">
              <a:buClr>
                <a:srgbClr val="12A6A4"/>
              </a:buClr>
              <a:buSzPct val="103000"/>
            </a:pPr>
            <a:endParaRPr lang="en-US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b="1" dirty="0"/>
              <a:t>Ansar Iqbal: </a:t>
            </a:r>
            <a:r>
              <a:rPr lang="en-US" dirty="0"/>
              <a:t>Police rely upon arbitrary visual assessments to determine age </a:t>
            </a:r>
          </a:p>
          <a:p>
            <a:pPr algn="just">
              <a:buClr>
                <a:srgbClr val="12A6A4"/>
              </a:buClr>
              <a:buSzPct val="103000"/>
            </a:pPr>
            <a:endParaRPr lang="en-US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dirty="0"/>
              <a:t>In the absence of age determination protocols, courts dismiss government issued records proving age. </a:t>
            </a:r>
          </a:p>
          <a:p>
            <a:pPr algn="just">
              <a:buClr>
                <a:srgbClr val="12A6A4"/>
              </a:buClr>
              <a:buSzPct val="103000"/>
            </a:pPr>
            <a:endParaRPr lang="en-US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b="1" dirty="0" smtClean="0"/>
              <a:t>Juvenile </a:t>
            </a:r>
            <a:r>
              <a:rPr lang="en-US" b="1" dirty="0"/>
              <a:t>Justice Systems Bill, </a:t>
            </a:r>
            <a:r>
              <a:rPr lang="en-US" b="1" dirty="0" smtClean="0"/>
              <a:t>2018</a:t>
            </a:r>
            <a:endParaRPr lang="en-US" b="1" dirty="0"/>
          </a:p>
          <a:p>
            <a:pPr algn="just">
              <a:buClr>
                <a:srgbClr val="12A6A4"/>
              </a:buClr>
              <a:buSzPct val="103000"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AB9BE5-02DB-412B-9AAE-F3494C17844D}"/>
              </a:ext>
            </a:extLst>
          </p:cNvPr>
          <p:cNvSpPr/>
          <p:nvPr/>
        </p:nvSpPr>
        <p:spPr>
          <a:xfrm>
            <a:off x="35514" y="349666"/>
            <a:ext cx="6533962" cy="146533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Online Media 9" title="How old do you think I am? - Guess My Age with JPP">
            <a:hlinkClick r:id="" action="ppaction://media"/>
            <a:extLst>
              <a:ext uri="{FF2B5EF4-FFF2-40B4-BE49-F238E27FC236}">
                <a16:creationId xmlns:a16="http://schemas.microsoft.com/office/drawing/2014/main" id="{CCB54B6E-9603-4608-AF07-DA9C687FEFB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729271" y="3734171"/>
            <a:ext cx="4616390" cy="2596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5C0A0A-8709-4F97-97DB-592AADE51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2624" y="1788190"/>
            <a:ext cx="2162984" cy="1736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Image may contain: 1 person">
            <a:extLst>
              <a:ext uri="{FF2B5EF4-FFF2-40B4-BE49-F238E27FC236}">
                <a16:creationId xmlns:a16="http://schemas.microsoft.com/office/drawing/2014/main" id="{E689EF1F-F120-436C-A1E6-32999EB54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1" b="15643"/>
          <a:stretch/>
        </p:blipFill>
        <p:spPr bwMode="auto">
          <a:xfrm>
            <a:off x="6764536" y="385178"/>
            <a:ext cx="2210784" cy="2441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09743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9F5E4-0854-442C-8733-D40BD9F5A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52590"/>
            <a:ext cx="7729728" cy="1188720"/>
          </a:xfrm>
        </p:spPr>
        <p:txBody>
          <a:bodyPr/>
          <a:lstStyle/>
          <a:p>
            <a:r>
              <a:rPr lang="en-US" dirty="0"/>
              <a:t>‘POLICING AS TORTURE’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CC7299-2D35-49B4-854F-4CF74ABEF4DC}"/>
              </a:ext>
            </a:extLst>
          </p:cNvPr>
          <p:cNvSpPr/>
          <p:nvPr/>
        </p:nvSpPr>
        <p:spPr>
          <a:xfrm>
            <a:off x="411329" y="1896887"/>
            <a:ext cx="618477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dirty="0"/>
              <a:t>Torture by police is used with impunity to extract confessions/statements which leads to death sentences</a:t>
            </a:r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dirty="0" smtClean="0"/>
              <a:t>Marginalized </a:t>
            </a:r>
            <a:r>
              <a:rPr lang="en-US" dirty="0"/>
              <a:t>groups including indigents, women and children are most vulnerable </a:t>
            </a:r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b="1" dirty="0"/>
              <a:t>Lack of </a:t>
            </a:r>
            <a:r>
              <a:rPr lang="en-US" b="1" dirty="0" smtClean="0"/>
              <a:t>criminalization </a:t>
            </a:r>
            <a:r>
              <a:rPr lang="en-US" b="1" dirty="0"/>
              <a:t>of torture</a:t>
            </a:r>
            <a:r>
              <a:rPr lang="en-US" dirty="0"/>
              <a:t> and an independent investigation mechanism </a:t>
            </a:r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dirty="0"/>
              <a:t>Government produced only 14 cases where action was taken against perpetrators during the UN CAT review </a:t>
            </a:r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r>
              <a:rPr lang="en-US" u="sng" dirty="0"/>
              <a:t>Policing as Torture in Faisalabad:</a:t>
            </a:r>
            <a:r>
              <a:rPr lang="en-US" dirty="0"/>
              <a:t> A total of </a:t>
            </a:r>
            <a:r>
              <a:rPr lang="en-US" b="1" dirty="0"/>
              <a:t>1,424 confirmed cases of abuse </a:t>
            </a:r>
            <a:r>
              <a:rPr lang="en-US" dirty="0"/>
              <a:t>out of a sample of </a:t>
            </a:r>
            <a:r>
              <a:rPr lang="en-US" dirty="0" smtClean="0"/>
              <a:t>1,867 </a:t>
            </a:r>
            <a:r>
              <a:rPr lang="en-US" dirty="0"/>
              <a:t>Medico-Legal Certificates produced in one district between 2012 – 2014.  58 of the victims were children and 134 were women. </a:t>
            </a:r>
          </a:p>
          <a:p>
            <a:pPr marL="285750" indent="-285750" algn="just">
              <a:buClr>
                <a:srgbClr val="12A6A4"/>
              </a:buClr>
              <a:buSzPct val="103000"/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E8DF1D-10F0-4EE9-A3AA-4188FB560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49" y="2494623"/>
            <a:ext cx="4800951" cy="337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770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F77607-075C-4CAC-8F08-6C870FDDAC7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676" y="257452"/>
            <a:ext cx="2805923" cy="4425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94EDD5-2A98-4974-AA01-38FA2DA9FD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597" y="2175030"/>
            <a:ext cx="3062255" cy="4425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8B7413-DE42-428C-92F5-DC0303E62B3D}"/>
              </a:ext>
            </a:extLst>
          </p:cNvPr>
          <p:cNvSpPr txBox="1"/>
          <p:nvPr/>
        </p:nvSpPr>
        <p:spPr>
          <a:xfrm>
            <a:off x="870012" y="1388559"/>
            <a:ext cx="49359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Police tortured me to try and make me confess. I was hung by my hands, beaten repeatedly with batons, punched, slapped and kicked. They held a gun to my head and said they would kill me if I did not confess. I was 17 years old at the time.”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CE80FF-4BEB-4CCF-A859-10B045F4B93B}"/>
              </a:ext>
            </a:extLst>
          </p:cNvPr>
          <p:cNvSpPr txBox="1"/>
          <p:nvPr/>
        </p:nvSpPr>
        <p:spPr>
          <a:xfrm>
            <a:off x="349145" y="1010248"/>
            <a:ext cx="843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12A6A4"/>
                </a:solidFill>
              </a:rPr>
              <a:t>“</a:t>
            </a:r>
            <a:endParaRPr lang="en-US" dirty="0">
              <a:solidFill>
                <a:srgbClr val="12A6A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04DB0-5BCD-4005-8DBE-9937E4634933}"/>
              </a:ext>
            </a:extLst>
          </p:cNvPr>
          <p:cNvSpPr txBox="1"/>
          <p:nvPr/>
        </p:nvSpPr>
        <p:spPr>
          <a:xfrm>
            <a:off x="870012" y="5252910"/>
            <a:ext cx="579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–  A juvenile victim of torture executed on 31 March 2015</a:t>
            </a:r>
          </a:p>
        </p:txBody>
      </p:sp>
    </p:spTree>
    <p:extLst>
      <p:ext uri="{BB962C8B-B14F-4D97-AF65-F5344CB8AC3E}">
        <p14:creationId xmlns:p14="http://schemas.microsoft.com/office/powerpoint/2010/main" val="25041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856AA-9D24-4283-B9E8-1BE3CEC8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51830"/>
            <a:ext cx="7729728" cy="1188720"/>
          </a:xfrm>
        </p:spPr>
        <p:txBody>
          <a:bodyPr/>
          <a:lstStyle/>
          <a:p>
            <a:r>
              <a:rPr lang="en-US" dirty="0"/>
              <a:t>TERROR ON DEATH 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A673E-A317-4A68-927C-C4D63BEE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452" y="2112797"/>
            <a:ext cx="7179185" cy="396840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Clr>
                <a:srgbClr val="12A6A4"/>
              </a:buClr>
              <a:buSzPct val="108000"/>
            </a:pPr>
            <a:r>
              <a:rPr lang="en-US" dirty="0"/>
              <a:t>Anti-Terrorism Act, 1997 (ATA) defines terrorism in a </a:t>
            </a:r>
            <a:r>
              <a:rPr lang="en-US" b="1" dirty="0"/>
              <a:t>broad and vague manner</a:t>
            </a:r>
          </a:p>
          <a:p>
            <a:pPr>
              <a:lnSpc>
                <a:spcPct val="150000"/>
              </a:lnSpc>
              <a:buClr>
                <a:srgbClr val="12A6A4"/>
              </a:buClr>
              <a:buSzPct val="108000"/>
            </a:pPr>
            <a:r>
              <a:rPr lang="en-US" b="1" dirty="0"/>
              <a:t>86% of all death sentences under ATA </a:t>
            </a:r>
            <a:r>
              <a:rPr lang="en-US" dirty="0"/>
              <a:t>are for crimes bearing no nexus to terrorism </a:t>
            </a:r>
          </a:p>
          <a:p>
            <a:pPr>
              <a:lnSpc>
                <a:spcPct val="150000"/>
              </a:lnSpc>
              <a:buClr>
                <a:srgbClr val="12A6A4"/>
              </a:buClr>
              <a:buSzPct val="108000"/>
            </a:pPr>
            <a:r>
              <a:rPr lang="en-US" dirty="0"/>
              <a:t>Overburdening of Anti-Terrorism Courts and high rates of acquittals </a:t>
            </a:r>
          </a:p>
          <a:p>
            <a:pPr>
              <a:lnSpc>
                <a:spcPct val="150000"/>
              </a:lnSpc>
              <a:buClr>
                <a:srgbClr val="12A6A4"/>
              </a:buClr>
              <a:buSzPct val="108000"/>
            </a:pPr>
            <a:r>
              <a:rPr lang="en-US" dirty="0"/>
              <a:t>Weakened procedural safeguards – admissibility of confessions in police custody and expedited trials. </a:t>
            </a:r>
          </a:p>
          <a:p>
            <a:pPr>
              <a:lnSpc>
                <a:spcPct val="150000"/>
              </a:lnSpc>
              <a:buClr>
                <a:srgbClr val="12A6A4"/>
              </a:buClr>
              <a:buSzPct val="108000"/>
            </a:pPr>
            <a:r>
              <a:rPr lang="en-US" dirty="0"/>
              <a:t>High incidence </a:t>
            </a:r>
            <a:r>
              <a:rPr lang="en-US" b="1" dirty="0"/>
              <a:t>of police torture and abuse </a:t>
            </a:r>
            <a:r>
              <a:rPr lang="en-US" dirty="0"/>
              <a:t>(For e.g. Shafqat Hussain) </a:t>
            </a:r>
          </a:p>
          <a:p>
            <a:pPr>
              <a:lnSpc>
                <a:spcPct val="150000"/>
              </a:lnSpc>
              <a:buClr>
                <a:srgbClr val="12A6A4"/>
              </a:buClr>
              <a:buSzPct val="108000"/>
            </a:pPr>
            <a:r>
              <a:rPr lang="en-US" dirty="0"/>
              <a:t>Lack of protections for vulnerable groups (For e.g. Muhammad Iqbal)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E87A53-6CB1-4E4F-83E1-B525D5713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094" y="1984161"/>
            <a:ext cx="294736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82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 txBox="1"/>
          <p:nvPr/>
        </p:nvSpPr>
        <p:spPr>
          <a:xfrm>
            <a:off x="659833" y="3357333"/>
            <a:ext cx="4600400" cy="911600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96%</a:t>
            </a:r>
            <a:r>
              <a:rPr lang="en-US" sz="4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467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OF THEM ARE IN SIX GULF COUNTRIES</a:t>
            </a:r>
            <a:endParaRPr sz="1467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0" name="Google Shape;260;p26"/>
          <p:cNvSpPr/>
          <p:nvPr/>
        </p:nvSpPr>
        <p:spPr>
          <a:xfrm>
            <a:off x="6029333" y="0"/>
            <a:ext cx="61724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6"/>
          <p:cNvSpPr txBox="1"/>
          <p:nvPr/>
        </p:nvSpPr>
        <p:spPr>
          <a:xfrm>
            <a:off x="7295700" y="1709167"/>
            <a:ext cx="4034400" cy="2203600"/>
          </a:xfrm>
          <a:prstGeom prst="rect">
            <a:avLst/>
          </a:prstGeom>
          <a:solidFill>
            <a:srgbClr val="EFEFEF"/>
          </a:solidFill>
          <a:ln w="9525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43825" tIns="243825" rIns="243825" bIns="2438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67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rPr>
              <a:t>11,000</a:t>
            </a:r>
            <a:endParaRPr sz="6667">
              <a:solidFill>
                <a:srgbClr val="26262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PAKISTANI CITIZENS ARE LANGUISHING IN JAILS </a:t>
            </a:r>
            <a:endParaRPr sz="1867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ACROSS THE WORLD</a:t>
            </a:r>
            <a:endParaRPr sz="1867">
              <a:solidFill>
                <a:srgbClr val="26262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2" name="Google Shape;262;p26"/>
          <p:cNvSpPr txBox="1"/>
          <p:nvPr/>
        </p:nvSpPr>
        <p:spPr>
          <a:xfrm>
            <a:off x="942833" y="1709167"/>
            <a:ext cx="4034400" cy="1900000"/>
          </a:xfrm>
          <a:prstGeom prst="rect">
            <a:avLst/>
          </a:prstGeom>
          <a:solidFill>
            <a:srgbClr val="E6E6E6"/>
          </a:solidFill>
          <a:ln w="9525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43825" tIns="243825" rIns="243825" bIns="2438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rPr>
              <a:t>10 million</a:t>
            </a:r>
            <a:endParaRPr sz="4800">
              <a:solidFill>
                <a:srgbClr val="26262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33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PAKISTANI CITIZENS ARE LIVING OVERSEAS </a:t>
            </a:r>
            <a:endParaRPr sz="3733">
              <a:solidFill>
                <a:srgbClr val="26262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3" name="Google Shape;263;p26"/>
          <p:cNvSpPr txBox="1"/>
          <p:nvPr/>
        </p:nvSpPr>
        <p:spPr>
          <a:xfrm>
            <a:off x="7295700" y="4159233"/>
            <a:ext cx="4034400" cy="742400"/>
          </a:xfrm>
          <a:prstGeom prst="rect">
            <a:avLst/>
          </a:prstGeom>
          <a:solidFill>
            <a:srgbClr val="12A6A4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PAKISTANIS IMPRISONED IN </a:t>
            </a:r>
            <a:endParaRPr sz="1867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GCC COUNTRIES</a:t>
            </a:r>
            <a:endParaRPr sz="1867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4" name="Google Shape;264;p26"/>
          <p:cNvSpPr txBox="1"/>
          <p:nvPr/>
        </p:nvSpPr>
        <p:spPr>
          <a:xfrm>
            <a:off x="942800" y="239097"/>
            <a:ext cx="10306400" cy="1223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43825" tIns="243825" rIns="243825" bIns="2438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33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rPr>
              <a:t>PAKISTANI MIGRANTS ABROAD</a:t>
            </a:r>
            <a:endParaRPr sz="3733">
              <a:solidFill>
                <a:srgbClr val="26262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65" name="Google Shape;265;p26"/>
          <p:cNvPicPr preferRelativeResize="0"/>
          <p:nvPr/>
        </p:nvPicPr>
        <p:blipFill rotWithShape="1">
          <a:blip r:embed="rId3">
            <a:alphaModFix/>
          </a:blip>
          <a:srcRect t="30376"/>
          <a:stretch/>
        </p:blipFill>
        <p:spPr>
          <a:xfrm>
            <a:off x="1707217" y="4901801"/>
            <a:ext cx="2505649" cy="1771633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6"/>
          <p:cNvSpPr txBox="1"/>
          <p:nvPr/>
        </p:nvSpPr>
        <p:spPr>
          <a:xfrm>
            <a:off x="415200" y="4457400"/>
            <a:ext cx="5082800" cy="3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7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REMITTANCES SENT BY PAKISTANI MIGRANT WORKERS</a:t>
            </a:r>
            <a:endParaRPr sz="1467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67" name="Google Shape;26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2634" y="4911317"/>
            <a:ext cx="4000500" cy="175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480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36488-F1A3-47BC-BC9C-BEE38122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69888"/>
            <a:ext cx="7729728" cy="11887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OPPORTUNITIES FOR CHANGE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681D9-F275-46F0-A366-9DC337638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114" y="1933525"/>
            <a:ext cx="7430728" cy="1188720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2800" dirty="0"/>
              <a:t>We want to establish a justice system where human rights are </a:t>
            </a:r>
            <a:r>
              <a:rPr lang="en-US" sz="2800" b="1" dirty="0" smtClean="0">
                <a:solidFill>
                  <a:srgbClr val="12A6A4"/>
                </a:solidFill>
              </a:rPr>
              <a:t>inviolable</a:t>
            </a:r>
            <a:endParaRPr lang="en-US" sz="2800" b="1" dirty="0">
              <a:solidFill>
                <a:srgbClr val="12A6A4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FB1417-803F-4798-99DA-1B712B637D0D}"/>
              </a:ext>
            </a:extLst>
          </p:cNvPr>
          <p:cNvSpPr/>
          <p:nvPr/>
        </p:nvSpPr>
        <p:spPr>
          <a:xfrm>
            <a:off x="2900608" y="3277882"/>
            <a:ext cx="6233745" cy="626368"/>
          </a:xfrm>
          <a:prstGeom prst="rect">
            <a:avLst/>
          </a:prstGeom>
          <a:solidFill>
            <a:srgbClr val="12A6A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5254B6-34D0-4456-B614-0D2B44CDE1FA}"/>
              </a:ext>
            </a:extLst>
          </p:cNvPr>
          <p:cNvSpPr txBox="1"/>
          <p:nvPr/>
        </p:nvSpPr>
        <p:spPr>
          <a:xfrm>
            <a:off x="3180180" y="3330519"/>
            <a:ext cx="5654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What would such a system look like?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3F6325-4505-4A30-A207-E9C3CE98741F}"/>
              </a:ext>
            </a:extLst>
          </p:cNvPr>
          <p:cNvSpPr txBox="1"/>
          <p:nvPr/>
        </p:nvSpPr>
        <p:spPr>
          <a:xfrm>
            <a:off x="414737" y="4692802"/>
            <a:ext cx="2215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Change in key laws and policies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B0D65F-E7BE-44B6-925E-BC031E3E81A3}"/>
              </a:ext>
            </a:extLst>
          </p:cNvPr>
          <p:cNvSpPr txBox="1"/>
          <p:nvPr/>
        </p:nvSpPr>
        <p:spPr>
          <a:xfrm>
            <a:off x="1611702" y="5580543"/>
            <a:ext cx="2143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000" dirty="0"/>
              <a:t>Change in key precedents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96A7E4-1C90-4E9F-A1F7-D89C60F1B76F}"/>
              </a:ext>
            </a:extLst>
          </p:cNvPr>
          <p:cNvSpPr txBox="1"/>
          <p:nvPr/>
        </p:nvSpPr>
        <p:spPr>
          <a:xfrm>
            <a:off x="3787059" y="5272766"/>
            <a:ext cx="38926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1600" dirty="0"/>
              <a:t>A legal field is capable of operating effectively within this system and using it improve outcomes for defendants (e.g. lawyers know how to use these precedents)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07D8DD-5FDC-48B4-BF82-5E9942791642}"/>
              </a:ext>
            </a:extLst>
          </p:cNvPr>
          <p:cNvSpPr txBox="1"/>
          <p:nvPr/>
        </p:nvSpPr>
        <p:spPr>
          <a:xfrm>
            <a:off x="7801852" y="5006874"/>
            <a:ext cx="37373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1600" dirty="0"/>
              <a:t>Public understands why human rights must come first, so that they: 1) consider it a priority and vote based on it; 2) remain supportive even in the face of particularly grisly crimes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C83DB1-3DF2-45FA-8144-D0AE806D9B42}"/>
              </a:ext>
            </a:extLst>
          </p:cNvPr>
          <p:cNvCxnSpPr>
            <a:cxnSpLocks/>
          </p:cNvCxnSpPr>
          <p:nvPr/>
        </p:nvCxnSpPr>
        <p:spPr>
          <a:xfrm flipH="1">
            <a:off x="1854324" y="3904250"/>
            <a:ext cx="1233537" cy="699775"/>
          </a:xfrm>
          <a:prstGeom prst="line">
            <a:avLst/>
          </a:prstGeom>
          <a:ln>
            <a:solidFill>
              <a:srgbClr val="12A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4267B0A-20A5-4C2B-9A70-6422B8D05E66}"/>
              </a:ext>
            </a:extLst>
          </p:cNvPr>
          <p:cNvCxnSpPr>
            <a:cxnSpLocks/>
          </p:cNvCxnSpPr>
          <p:nvPr/>
        </p:nvCxnSpPr>
        <p:spPr>
          <a:xfrm flipH="1">
            <a:off x="3119785" y="3904250"/>
            <a:ext cx="1092811" cy="1552631"/>
          </a:xfrm>
          <a:prstGeom prst="line">
            <a:avLst/>
          </a:prstGeom>
          <a:ln>
            <a:solidFill>
              <a:srgbClr val="12A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F4F2DD-9462-4EBB-8FDF-3ADC3FB91032}"/>
              </a:ext>
            </a:extLst>
          </p:cNvPr>
          <p:cNvCxnSpPr>
            <a:cxnSpLocks/>
          </p:cNvCxnSpPr>
          <p:nvPr/>
        </p:nvCxnSpPr>
        <p:spPr>
          <a:xfrm>
            <a:off x="5701480" y="3904250"/>
            <a:ext cx="0" cy="1218522"/>
          </a:xfrm>
          <a:prstGeom prst="line">
            <a:avLst/>
          </a:prstGeom>
          <a:ln>
            <a:solidFill>
              <a:srgbClr val="12A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32FCD0-F3C7-4E47-B7C3-DBC3DB22D803}"/>
              </a:ext>
            </a:extLst>
          </p:cNvPr>
          <p:cNvCxnSpPr>
            <a:cxnSpLocks/>
          </p:cNvCxnSpPr>
          <p:nvPr/>
        </p:nvCxnSpPr>
        <p:spPr>
          <a:xfrm>
            <a:off x="8175992" y="3904250"/>
            <a:ext cx="808893" cy="998845"/>
          </a:xfrm>
          <a:prstGeom prst="line">
            <a:avLst/>
          </a:prstGeom>
          <a:ln>
            <a:solidFill>
              <a:srgbClr val="12A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35B6D6E-6B56-4A60-A8F1-1B50C75CED87}"/>
              </a:ext>
            </a:extLst>
          </p:cNvPr>
          <p:cNvSpPr/>
          <p:nvPr/>
        </p:nvSpPr>
        <p:spPr>
          <a:xfrm rot="13975927">
            <a:off x="1795991" y="4508542"/>
            <a:ext cx="244538" cy="130723"/>
          </a:xfrm>
          <a:prstGeom prst="triangl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9EBB0ACE-F283-400B-AC5C-BA1AAAE18C9B}"/>
              </a:ext>
            </a:extLst>
          </p:cNvPr>
          <p:cNvSpPr/>
          <p:nvPr/>
        </p:nvSpPr>
        <p:spPr>
          <a:xfrm rot="12639953">
            <a:off x="3003116" y="5374738"/>
            <a:ext cx="244538" cy="130723"/>
          </a:xfrm>
          <a:prstGeom prst="triangl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BFD6261-BD2B-4E19-BF7B-CDF8CEE6DFF0}"/>
              </a:ext>
            </a:extLst>
          </p:cNvPr>
          <p:cNvSpPr/>
          <p:nvPr/>
        </p:nvSpPr>
        <p:spPr>
          <a:xfrm rot="10800000">
            <a:off x="5582232" y="5076142"/>
            <a:ext cx="244538" cy="130723"/>
          </a:xfrm>
          <a:prstGeom prst="triangl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8216A394-A92B-4534-9703-6128A7A7DD08}"/>
              </a:ext>
            </a:extLst>
          </p:cNvPr>
          <p:cNvSpPr/>
          <p:nvPr/>
        </p:nvSpPr>
        <p:spPr>
          <a:xfrm rot="8827709">
            <a:off x="8850163" y="4815420"/>
            <a:ext cx="244538" cy="130723"/>
          </a:xfrm>
          <a:prstGeom prst="triangle">
            <a:avLst/>
          </a:prstGeom>
          <a:solidFill>
            <a:srgbClr val="12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40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389CA-DA21-4175-A80F-6BEDA6D9C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OUR METHODOLOGY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2CBD99-FD06-4FA0-B7BC-1D5488024051}"/>
              </a:ext>
            </a:extLst>
          </p:cNvPr>
          <p:cNvSpPr txBox="1"/>
          <p:nvPr/>
        </p:nvSpPr>
        <p:spPr>
          <a:xfrm>
            <a:off x="1609725" y="2694207"/>
            <a:ext cx="86772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Our methodology combines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12A6A4"/>
                </a:solidFill>
              </a:rPr>
              <a:t>INVESTIGATION</a:t>
            </a:r>
            <a:r>
              <a:rPr lang="en-US" sz="2400" dirty="0"/>
              <a:t>,  </a:t>
            </a:r>
            <a:r>
              <a:rPr lang="en-US" sz="2400" b="1" dirty="0">
                <a:solidFill>
                  <a:srgbClr val="12A6A4"/>
                </a:solidFill>
              </a:rPr>
              <a:t>LEGAL ACTION</a:t>
            </a:r>
            <a:r>
              <a:rPr lang="en-US" sz="2400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12A6A4"/>
                </a:solidFill>
              </a:rPr>
              <a:t>PUBLIC POLICY ADVOCACY </a:t>
            </a:r>
            <a:r>
              <a:rPr lang="en-US" sz="2400" dirty="0"/>
              <a:t>and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12A6A4"/>
                </a:solidFill>
              </a:rPr>
              <a:t>CAPACITY BUILDING STAKEHOLDERS. 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dirty="0"/>
              <a:t>This combined approach educates and informs both civil society and policymakers to generate effective legislative and policy reform of Pakistan’s criminal justice system.</a:t>
            </a:r>
          </a:p>
        </p:txBody>
      </p:sp>
    </p:spTree>
    <p:extLst>
      <p:ext uri="{BB962C8B-B14F-4D97-AF65-F5344CB8AC3E}">
        <p14:creationId xmlns:p14="http://schemas.microsoft.com/office/powerpoint/2010/main" val="1403417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590A0-CC72-48CF-880D-A49785635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E1C51-E4F5-4BCB-B487-D70CE7288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149" y="2584778"/>
            <a:ext cx="7640715" cy="3780511"/>
          </a:xfrm>
        </p:spPr>
        <p:txBody>
          <a:bodyPr>
            <a:normAutofit/>
          </a:bodyPr>
          <a:lstStyle/>
          <a:p>
            <a:pPr>
              <a:buClr>
                <a:srgbClr val="12A6A4"/>
              </a:buClr>
              <a:buSzPct val="110000"/>
            </a:pPr>
            <a:r>
              <a:rPr lang="en-US" sz="2000" dirty="0"/>
              <a:t>Reducing the Scope of the Death Penalty to “most serious crimes” </a:t>
            </a:r>
          </a:p>
          <a:p>
            <a:pPr>
              <a:buClr>
                <a:srgbClr val="12A6A4"/>
              </a:buClr>
              <a:buSzPct val="110000"/>
            </a:pPr>
            <a:r>
              <a:rPr lang="en-US" sz="2000" dirty="0" smtClean="0"/>
              <a:t>Criminalization </a:t>
            </a:r>
            <a:r>
              <a:rPr lang="en-US" sz="2000" dirty="0"/>
              <a:t>of Police Torture and establishment of an independent investigation mechanism</a:t>
            </a:r>
          </a:p>
          <a:p>
            <a:pPr>
              <a:buClr>
                <a:srgbClr val="12A6A4"/>
              </a:buClr>
              <a:buSzPct val="110000"/>
            </a:pPr>
            <a:r>
              <a:rPr lang="en-US" sz="2000" dirty="0"/>
              <a:t>Implementation of age determination protocols for juvenile offenders </a:t>
            </a:r>
          </a:p>
          <a:p>
            <a:pPr>
              <a:buClr>
                <a:srgbClr val="12A6A4"/>
              </a:buClr>
              <a:buSzPct val="110000"/>
            </a:pPr>
            <a:r>
              <a:rPr lang="en-US" sz="2000" dirty="0"/>
              <a:t>Prohibition of executions of mentally ill prisoners </a:t>
            </a:r>
          </a:p>
          <a:p>
            <a:pPr>
              <a:buClr>
                <a:srgbClr val="12A6A4"/>
              </a:buClr>
              <a:buSzPct val="110000"/>
            </a:pPr>
            <a:r>
              <a:rPr lang="en-US" sz="2000" dirty="0"/>
              <a:t>Restricting the scope of the definition of terrorism under the Anti-Terrorism Act, 1997 </a:t>
            </a:r>
          </a:p>
          <a:p>
            <a:pPr>
              <a:buClr>
                <a:srgbClr val="12A6A4"/>
              </a:buClr>
              <a:buSzPct val="110000"/>
            </a:pPr>
            <a:r>
              <a:rPr lang="en-US" sz="2000" dirty="0"/>
              <a:t>Transparent and effective consideration of mercy petitions </a:t>
            </a:r>
          </a:p>
          <a:p>
            <a:pPr>
              <a:buClr>
                <a:srgbClr val="12A6A4"/>
              </a:buClr>
              <a:buSzPct val="110000"/>
            </a:pPr>
            <a:r>
              <a:rPr lang="en-US" sz="2000" dirty="0"/>
              <a:t>Reinstatement of the moratorium on the death penalty </a:t>
            </a:r>
          </a:p>
          <a:p>
            <a:pPr>
              <a:buClr>
                <a:srgbClr val="12A6A4"/>
              </a:buClr>
              <a:buSzPct val="1100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249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44B3FB-AA9B-49CD-BD2C-579FD2523E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F091D5-C9E9-4591-8750-F18AA3F4D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802" y="2030423"/>
            <a:ext cx="3086396" cy="1982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DD1E16-A895-4E8B-936C-C5CA950037EF}"/>
              </a:ext>
            </a:extLst>
          </p:cNvPr>
          <p:cNvSpPr txBox="1"/>
          <p:nvPr/>
        </p:nvSpPr>
        <p:spPr>
          <a:xfrm>
            <a:off x="4196178" y="4128982"/>
            <a:ext cx="3799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www.jpp.org.pk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80414A-83C2-4581-ADEC-C2146DB3DA67}"/>
              </a:ext>
            </a:extLst>
          </p:cNvPr>
          <p:cNvSpPr txBox="1"/>
          <p:nvPr/>
        </p:nvSpPr>
        <p:spPr>
          <a:xfrm>
            <a:off x="3463770" y="5557450"/>
            <a:ext cx="5264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facebook.com/</a:t>
            </a:r>
            <a:r>
              <a:rPr lang="en-US" sz="2000" dirty="0" err="1"/>
              <a:t>JusticeProjectPakistan</a:t>
            </a:r>
            <a:r>
              <a:rPr lang="en-US" sz="2000" dirty="0"/>
              <a:t>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8DD92C-4206-49B3-A7C4-B6D6FA9E4034}"/>
              </a:ext>
            </a:extLst>
          </p:cNvPr>
          <p:cNvSpPr txBox="1"/>
          <p:nvPr/>
        </p:nvSpPr>
        <p:spPr>
          <a:xfrm>
            <a:off x="3463770" y="6020569"/>
            <a:ext cx="5264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twitter.com/</a:t>
            </a:r>
            <a:r>
              <a:rPr lang="en-US" sz="2000" dirty="0" err="1"/>
              <a:t>JusticeProject</a:t>
            </a:r>
            <a:r>
              <a:rPr lang="en-US" sz="2000" dirty="0"/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229680077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3233</TotalTime>
  <Words>1725</Words>
  <Application>Microsoft Office PowerPoint</Application>
  <PresentationFormat>Widescreen</PresentationFormat>
  <Paragraphs>184</Paragraphs>
  <Slides>20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Arial Narrow</vt:lpstr>
      <vt:lpstr>Calibri</vt:lpstr>
      <vt:lpstr>Georgia</vt:lpstr>
      <vt:lpstr>Gill Sans</vt:lpstr>
      <vt:lpstr>Gill Sans MT</vt:lpstr>
      <vt:lpstr>Trebuchet MS</vt:lpstr>
      <vt:lpstr>Wingdings</vt:lpstr>
      <vt:lpstr>Parcel</vt:lpstr>
      <vt:lpstr>JUSTICE PROJECT PAKISTAN</vt:lpstr>
      <vt:lpstr>WHO DO WE REPRESENT</vt:lpstr>
      <vt:lpstr>OUR APPROACH</vt:lpstr>
      <vt:lpstr>Problems we see</vt:lpstr>
      <vt:lpstr>‘COUNTING THE CONDEMNED’</vt:lpstr>
      <vt:lpstr>PowerPoint Presentation</vt:lpstr>
      <vt:lpstr>WHO ARE WE EXECUTING?</vt:lpstr>
      <vt:lpstr>PowerPoint Presentation</vt:lpstr>
      <vt:lpstr>MENTALLY ILL</vt:lpstr>
      <vt:lpstr>IMDAD ALI – A BREAKTHROUGH CASE</vt:lpstr>
      <vt:lpstr>JUVENILES</vt:lpstr>
      <vt:lpstr>PowerPoint Presentation</vt:lpstr>
      <vt:lpstr>‘POLICING AS TORTURE’</vt:lpstr>
      <vt:lpstr>PowerPoint Presentation</vt:lpstr>
      <vt:lpstr>TERROR ON DEATH ROW</vt:lpstr>
      <vt:lpstr>PowerPoint Presentation</vt:lpstr>
      <vt:lpstr>OPPORTUNITIES FOR CHANGE  </vt:lpstr>
      <vt:lpstr>OUR METHODOLOGY</vt:lpstr>
      <vt:lpstr>OUR GOALS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PROBLEMS WE SEE</dc:title>
  <dc:creator>Ema Anis</dc:creator>
  <cp:lastModifiedBy>HP</cp:lastModifiedBy>
  <cp:revision>44</cp:revision>
  <dcterms:created xsi:type="dcterms:W3CDTF">2018-09-11T20:53:47Z</dcterms:created>
  <dcterms:modified xsi:type="dcterms:W3CDTF">2019-06-24T04:31:57Z</dcterms:modified>
</cp:coreProperties>
</file>